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7" r:id="rId2"/>
    <p:sldId id="262" r:id="rId3"/>
    <p:sldId id="343" r:id="rId4"/>
    <p:sldId id="351" r:id="rId5"/>
    <p:sldId id="268" r:id="rId6"/>
    <p:sldId id="270" r:id="rId7"/>
    <p:sldId id="366" r:id="rId8"/>
    <p:sldId id="367" r:id="rId9"/>
    <p:sldId id="368" r:id="rId10"/>
    <p:sldId id="369" r:id="rId11"/>
    <p:sldId id="370" r:id="rId12"/>
    <p:sldId id="371" r:id="rId13"/>
    <p:sldId id="352" r:id="rId14"/>
    <p:sldId id="353" r:id="rId15"/>
    <p:sldId id="354" r:id="rId16"/>
    <p:sldId id="364" r:id="rId17"/>
    <p:sldId id="372" r:id="rId18"/>
    <p:sldId id="258" r:id="rId19"/>
    <p:sldId id="350" r:id="rId20"/>
    <p:sldId id="355" r:id="rId21"/>
    <p:sldId id="373" r:id="rId22"/>
    <p:sldId id="375" r:id="rId23"/>
    <p:sldId id="365" r:id="rId24"/>
    <p:sldId id="31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2A9028"/>
    <a:srgbClr val="FF3399"/>
    <a:srgbClr val="FFCCCC"/>
    <a:srgbClr val="DCFAFA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 snapToGrid="0">
      <p:cViewPr varScale="1">
        <p:scale>
          <a:sx n="63" d="100"/>
          <a:sy n="63" d="100"/>
        </p:scale>
        <p:origin x="7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7/1/2020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1668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movie.naver.com/movie/bi/mi/basic.nhn?code=15899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CjsUxbNmIs&amp;list=PL5KI61NwTwFttyFgZSPw0-54Osa_QJzp1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ideoseries?list=PL5KI61NwTwFttyFgZSPw0-54Osa_QJzp1" TargetMode="Externa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movie.naver.com/movie/bi/mi/basic.nhn?code=15899" TargetMode="External"/><Relationship Id="rId2" Type="http://schemas.openxmlformats.org/officeDocument/2006/relationships/hyperlink" Target="https://www.wbez.org/stories/making-the-korean-demilitarized-zone-a-peace-park/22383eab-d3f1-4943-a893-33b3b891ee3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fCjsUxbNmIs&amp;list=PL5KI61NwTwFttyFgZSPw0-54Osa_QJzp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quizlet.com/class/14390278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6-2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94544704-665B-4DD5-B435-66D7038A3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DCBD9F1-03E6-48A7-86DF-03E4D7C04747}"/>
              </a:ext>
            </a:extLst>
          </p:cNvPr>
          <p:cNvGrpSpPr/>
          <p:nvPr/>
        </p:nvGrpSpPr>
        <p:grpSpPr>
          <a:xfrm>
            <a:off x="8349389" y="3974294"/>
            <a:ext cx="3222851" cy="2731305"/>
            <a:chOff x="8349389" y="3974294"/>
            <a:chExt cx="3222851" cy="273130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7EC2DD0-9E67-45A8-9E74-8E8A10080889}"/>
                </a:ext>
              </a:extLst>
            </p:cNvPr>
            <p:cNvSpPr/>
            <p:nvPr/>
          </p:nvSpPr>
          <p:spPr>
            <a:xfrm>
              <a:off x="8475405" y="3974294"/>
              <a:ext cx="2777613" cy="2731305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DEEC3F0-406F-48C5-874E-046A335EF8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8588" b="72123" l="34017" r="74149">
                          <a14:foregroundMark x1="42188" y1="30556" x2="43854" y2="39444"/>
                          <a14:foregroundMark x1="47708" y1="36574" x2="46771" y2="39537"/>
                          <a14:foregroundMark x1="46250" y1="46852" x2="46354" y2="48889"/>
                          <a14:foregroundMark x1="51250" y1="24907" x2="53854" y2="28426"/>
                          <a14:foregroundMark x1="60260" y1="36759" x2="60208" y2="36759"/>
                          <a14:foregroundMark x1="66615" y1="53611" x2="67031" y2="55833"/>
                          <a14:foregroundMark x1="37083" y1="23611" x2="41094" y2="23241"/>
                          <a14:foregroundMark x1="41094" y1="23241" x2="45260" y2="23426"/>
                          <a14:foregroundMark x1="45260" y1="23426" x2="47865" y2="23241"/>
                          <a14:foregroundMark x1="36875" y1="21019" x2="41042" y2="20741"/>
                          <a14:foregroundMark x1="41042" y1="20741" x2="43125" y2="20926"/>
                          <a14:foregroundMark x1="36510" y1="21944" x2="36667" y2="24167"/>
                          <a14:foregroundMark x1="36667" y1="24167" x2="44792" y2="24907"/>
                          <a14:foregroundMark x1="44792" y1="24167" x2="47708" y2="24167"/>
                          <a14:foregroundMark x1="47760" y1="23611" x2="48333" y2="23426"/>
                          <a14:foregroundMark x1="47917" y1="22407" x2="41667" y2="22407"/>
                          <a14:foregroundMark x1="42917" y1="21667" x2="43750" y2="22407"/>
                          <a14:foregroundMark x1="43333" y1="21667" x2="43958" y2="21944"/>
                          <a14:foregroundMark x1="48438" y1="22222" x2="48333" y2="24167"/>
                          <a14:foregroundMark x1="37031" y1="25093" x2="41198" y2="25370"/>
                          <a14:foregroundMark x1="41198" y1="25370" x2="43698" y2="24907"/>
                          <a14:foregroundMark x1="36875" y1="21204" x2="37292" y2="21204"/>
                          <a14:foregroundMark x1="36927" y1="20278" x2="37604" y2="21481"/>
                          <a14:foregroundMark x1="37083" y1="21019" x2="38958" y2="20926"/>
                          <a14:foregroundMark x1="37083" y1="20926" x2="41042" y2="21481"/>
                          <a14:foregroundMark x1="41042" y1="21481" x2="40625" y2="20741"/>
                          <a14:foregroundMark x1="38698" y1="20926" x2="42917" y2="20185"/>
                          <a14:foregroundMark x1="42917" y1="20185" x2="42917" y2="20741"/>
                          <a14:foregroundMark x1="36667" y1="20278" x2="38438" y2="20463"/>
                          <a14:foregroundMark x1="38333" y1="20741" x2="41458" y2="20278"/>
                          <a14:foregroundMark x1="38333" y1="20463" x2="39375" y2="20185"/>
                          <a14:foregroundMark x1="44375" y1="25370" x2="48281" y2="24815"/>
                          <a14:foregroundMark x1="48281" y1="24815" x2="48281" y2="24907"/>
                          <a14:foregroundMark x1="54375" y1="30370" x2="54427" y2="31296"/>
                          <a14:foregroundMark x1="54010" y1="36296" x2="53854" y2="36944"/>
                          <a14:foregroundMark x1="52760" y1="38519" x2="53177" y2="37778"/>
                          <a14:foregroundMark x1="54271" y1="42500" x2="53958" y2="43241"/>
                          <a14:foregroundMark x1="53281" y1="45833" x2="53594" y2="45648"/>
                          <a14:foregroundMark x1="55104" y1="45926" x2="55833" y2="47130"/>
                          <a14:foregroundMark x1="56042" y1="49907" x2="56094" y2="51852"/>
                          <a14:foregroundMark x1="55937" y1="53519" x2="55260" y2="55741"/>
                          <a14:foregroundMark x1="42604" y1="41389" x2="42344" y2="42130"/>
                          <a14:foregroundMark x1="62760" y1="34722" x2="61094" y2="36481"/>
                          <a14:foregroundMark x1="64688" y1="39259" x2="64271" y2="40278"/>
                          <a14:foregroundMark x1="67708" y1="35093" x2="67708" y2="36574"/>
                        </a14:backgroundRemoval>
                      </a14:imgEffect>
                    </a14:imgLayer>
                  </a14:imgProps>
                </a:ext>
              </a:extLst>
            </a:blip>
            <a:srcRect l="29000" t="11896" r="20834" b="21185"/>
            <a:stretch/>
          </p:blipFill>
          <p:spPr>
            <a:xfrm>
              <a:off x="8349389" y="4202736"/>
              <a:ext cx="3222851" cy="24182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9599" y="239528"/>
            <a:ext cx="6351639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b="1" dirty="0">
                <a:latin typeface="+mn-ea"/>
              </a:rPr>
              <a:t>Unit 08</a:t>
            </a:r>
            <a:r>
              <a:rPr lang="ko-KR" altLang="en-US" sz="3200" dirty="0">
                <a:latin typeface="+mn-ea"/>
              </a:rPr>
              <a:t> 문법 </a:t>
            </a:r>
            <a:r>
              <a:rPr lang="en-US" altLang="ko-KR" sz="3200" dirty="0">
                <a:latin typeface="+mn-ea"/>
              </a:rPr>
              <a:t>2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ㅁ에 따라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-1" y="4996369"/>
            <a:ext cx="12192000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기온이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낮아짐에 따라 </a:t>
            </a:r>
            <a:r>
              <a:rPr lang="ko-KR" altLang="en-US" sz="3600" b="1" dirty="0">
                <a:latin typeface="+mn-ea"/>
              </a:rPr>
              <a:t>연료 사용량이 늘어나요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E20B4-1577-4078-BC99-52D1EB55B48D}"/>
              </a:ext>
            </a:extLst>
          </p:cNvPr>
          <p:cNvSpPr txBox="1"/>
          <p:nvPr/>
        </p:nvSpPr>
        <p:spPr>
          <a:xfrm>
            <a:off x="609600" y="2246724"/>
            <a:ext cx="598424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조쉬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날씨가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추워짐에 따라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사람들의 옷이 두꺼워져요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81C09-51DA-4DDC-84C2-157138C96B78}"/>
              </a:ext>
            </a:extLst>
          </p:cNvPr>
          <p:cNvSpPr txBox="1"/>
          <p:nvPr/>
        </p:nvSpPr>
        <p:spPr>
          <a:xfrm>
            <a:off x="609600" y="965742"/>
            <a:ext cx="653288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날씨가 추워지면 어떤 일이 생기나요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A81A6D-8DB4-4132-B742-A8EEF69D4629}"/>
              </a:ext>
            </a:extLst>
          </p:cNvPr>
          <p:cNvSpPr txBox="1"/>
          <p:nvPr/>
        </p:nvSpPr>
        <p:spPr>
          <a:xfrm>
            <a:off x="9737964" y="4245678"/>
            <a:ext cx="9528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©lovepik.com</a:t>
            </a:r>
          </a:p>
        </p:txBody>
      </p:sp>
      <p:pic>
        <p:nvPicPr>
          <p:cNvPr id="3074" name="Picture 2" descr="Mother helping children to wear clothes in winter png ...">
            <a:extLst>
              <a:ext uri="{FF2B5EF4-FFF2-40B4-BE49-F238E27FC236}">
                <a16:creationId xmlns:a16="http://schemas.microsoft.com/office/drawing/2014/main" id="{96A9620B-4334-45DC-B8E6-C3FF23203D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8953" y1="16395" x2="30930" y2="24651"/>
                        <a14:foregroundMark x1="26628" y1="16628" x2="27674" y2="20930"/>
                        <a14:foregroundMark x1="38140" y1="51628" x2="40000" y2="53488"/>
                        <a14:foregroundMark x1="68953" y1="50465" x2="67326" y2="70930"/>
                        <a14:foregroundMark x1="69651" y1="44070" x2="67326" y2="49767"/>
                        <a14:foregroundMark x1="64767" y1="50465" x2="65000" y2="51628"/>
                        <a14:foregroundMark x1="72674" y1="47209" x2="71628" y2="49767"/>
                        <a14:foregroundMark x1="74186" y1="49302" x2="74070" y2="50233"/>
                        <a14:foregroundMark x1="73488" y1="51744" x2="73488" y2="53488"/>
                        <a14:foregroundMark x1="74070" y1="50930" x2="74419" y2="51744"/>
                        <a14:foregroundMark x1="75116" y1="49186" x2="75116" y2="50233"/>
                        <a14:foregroundMark x1="74651" y1="51047" x2="72558" y2="54884"/>
                        <a14:foregroundMark x1="64070" y1="76279" x2="61744" y2="83256"/>
                        <a14:foregroundMark x1="61744" y1="83256" x2="61628" y2="83256"/>
                        <a14:foregroundMark x1="56744" y1="50930" x2="57326" y2="53372"/>
                        <a14:foregroundMark x1="55465" y1="50465" x2="56163" y2="50930"/>
                        <a14:foregroundMark x1="56395" y1="50233" x2="57209" y2="53023"/>
                        <a14:foregroundMark x1="56395" y1="49419" x2="56860" y2="51047"/>
                        <a14:foregroundMark x1="82558" y1="52674" x2="83953" y2="53023"/>
                        <a14:foregroundMark x1="83256" y1="54535" x2="83605" y2="52791"/>
                        <a14:foregroundMark x1="83721" y1="54767" x2="84651" y2="53488"/>
                        <a14:foregroundMark x1="84302" y1="52326" x2="85116" y2="52093"/>
                        <a14:foregroundMark x1="85581" y1="53023" x2="85581" y2="52326"/>
                        <a14:foregroundMark x1="84302" y1="52674" x2="85233" y2="51744"/>
                        <a14:foregroundMark x1="54884" y1="48372" x2="56977" y2="51047"/>
                        <a14:foregroundMark x1="53023" y1="48140" x2="55698" y2="50233"/>
                        <a14:foregroundMark x1="53488" y1="47209" x2="55581" y2="50465"/>
                        <a14:foregroundMark x1="51977" y1="47558" x2="54070" y2="49767"/>
                        <a14:foregroundMark x1="51744" y1="46628" x2="53721" y2="49186"/>
                        <a14:foregroundMark x1="52442" y1="45930" x2="54419" y2="49070"/>
                        <a14:foregroundMark x1="52326" y1="45930" x2="53256" y2="49070"/>
                        <a14:foregroundMark x1="51163" y1="45349" x2="54186" y2="49419"/>
                        <a14:foregroundMark x1="52093" y1="45581" x2="54186" y2="48140"/>
                        <a14:foregroundMark x1="50814" y1="46047" x2="54535" y2="50000"/>
                        <a14:foregroundMark x1="85000" y1="52907" x2="87326" y2="51860"/>
                        <a14:foregroundMark x1="85116" y1="52674" x2="87558" y2="51047"/>
                        <a14:foregroundMark x1="84651" y1="52326" x2="86860" y2="50698"/>
                        <a14:foregroundMark x1="82093" y1="54070" x2="86744" y2="50465"/>
                        <a14:foregroundMark x1="82674" y1="53372" x2="84651" y2="50930"/>
                        <a14:foregroundMark x1="85000" y1="51512" x2="85465" y2="50465"/>
                        <a14:foregroundMark x1="85814" y1="52209" x2="86744" y2="51163"/>
                        <a14:foregroundMark x1="86860" y1="51512" x2="88605" y2="50233"/>
                        <a14:foregroundMark x1="86395" y1="51512" x2="86860" y2="50233"/>
                        <a14:foregroundMark x1="85116" y1="54070" x2="83721" y2="55233"/>
                        <a14:foregroundMark x1="85465" y1="53953" x2="85465" y2="5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32" t="11957" r="7897" b="5809"/>
          <a:stretch/>
        </p:blipFill>
        <p:spPr bwMode="auto">
          <a:xfrm flipH="1">
            <a:off x="6705600" y="306245"/>
            <a:ext cx="4660490" cy="454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51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53F9E-2703-41BA-B866-4A0FA4A342E4}"/>
              </a:ext>
            </a:extLst>
          </p:cNvPr>
          <p:cNvSpPr txBox="1"/>
          <p:nvPr/>
        </p:nvSpPr>
        <p:spPr>
          <a:xfrm>
            <a:off x="4433478" y="2105491"/>
            <a:ext cx="775852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로라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문을 잠깐 열어요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그리고 다시 닫아요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 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9" y="113391"/>
            <a:ext cx="60719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b="1" dirty="0">
                <a:latin typeface="+mn-ea"/>
              </a:rPr>
              <a:t>Unit 09</a:t>
            </a:r>
            <a:r>
              <a:rPr lang="ko-KR" altLang="en-US" sz="3200" dirty="0">
                <a:latin typeface="+mn-ea"/>
              </a:rPr>
              <a:t> 문법 </a:t>
            </a:r>
            <a:r>
              <a:rPr lang="en-US" altLang="ko-KR" sz="3200" dirty="0">
                <a:latin typeface="+mn-ea"/>
              </a:rPr>
              <a:t>1 –</a:t>
            </a:r>
            <a:r>
              <a:rPr lang="ko-KR" altLang="en-US" sz="3200" dirty="0">
                <a:latin typeface="+mn-ea"/>
              </a:rPr>
              <a:t>았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었다가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4433478" y="886311"/>
            <a:ext cx="775852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교실 공기가 안 좋아요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어떻게 하죠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B9142-279E-4743-9870-8F213ABDC5C9}"/>
              </a:ext>
            </a:extLst>
          </p:cNvPr>
          <p:cNvSpPr txBox="1"/>
          <p:nvPr/>
        </p:nvSpPr>
        <p:spPr>
          <a:xfrm>
            <a:off x="4433478" y="3294497"/>
            <a:ext cx="775852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맞아요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교실 공기가 안 좋을 때는 문을 잠깐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열었다가</a:t>
            </a:r>
            <a:r>
              <a:rPr lang="ko-KR" altLang="en-US" sz="3200" dirty="0">
                <a:latin typeface="+mn-ea"/>
              </a:rPr>
              <a:t> 다시 닫아요</a:t>
            </a:r>
            <a:r>
              <a:rPr lang="en-US" altLang="ko-KR" sz="3200" dirty="0">
                <a:latin typeface="+mn-ea"/>
              </a:rPr>
              <a:t>.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5167485"/>
            <a:ext cx="12192000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더워서 옷을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벗었다가</a:t>
            </a:r>
            <a:r>
              <a:rPr lang="ko-KR" altLang="en-US" sz="3600" b="1" dirty="0">
                <a:latin typeface="+mn-ea"/>
              </a:rPr>
              <a:t> 금방 추워져서 다시 입었어요</a:t>
            </a:r>
            <a:r>
              <a:rPr lang="en-US" altLang="ko-KR" sz="3600" b="1" dirty="0">
                <a:latin typeface="+mn-ea"/>
              </a:rPr>
              <a:t>.</a:t>
            </a:r>
            <a:endParaRPr lang="en-US" sz="2800" b="1" dirty="0">
              <a:latin typeface="+mn-ea"/>
            </a:endParaRPr>
          </a:p>
        </p:txBody>
      </p:sp>
      <p:pic>
        <p:nvPicPr>
          <p:cNvPr id="1026" name="Picture 2" descr="Doodle The Girl Open The Window - Full Color Royalty Free Cliparts ...">
            <a:extLst>
              <a:ext uri="{FF2B5EF4-FFF2-40B4-BE49-F238E27FC236}">
                <a16:creationId xmlns:a16="http://schemas.microsoft.com/office/drawing/2014/main" id="{8AFF5F87-EB74-445F-BA89-A80B63F76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70" y="886311"/>
            <a:ext cx="4278031" cy="363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37E2FB-2F75-4040-8FB2-3B72DAF53B1C}"/>
              </a:ext>
            </a:extLst>
          </p:cNvPr>
          <p:cNvSpPr txBox="1"/>
          <p:nvPr/>
        </p:nvSpPr>
        <p:spPr>
          <a:xfrm>
            <a:off x="1895820" y="3931679"/>
            <a:ext cx="13552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©123rf.com</a:t>
            </a:r>
          </a:p>
        </p:txBody>
      </p:sp>
    </p:spTree>
    <p:extLst>
      <p:ext uri="{BB962C8B-B14F-4D97-AF65-F5344CB8AC3E}">
        <p14:creationId xmlns:p14="http://schemas.microsoft.com/office/powerpoint/2010/main" val="181653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5516519" y="274499"/>
            <a:ext cx="6351639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b="1" dirty="0">
                <a:latin typeface="+mn-ea"/>
              </a:rPr>
              <a:t>Unit 09</a:t>
            </a:r>
            <a:r>
              <a:rPr lang="ko-KR" altLang="en-US" sz="3200" dirty="0">
                <a:latin typeface="+mn-ea"/>
              </a:rPr>
              <a:t> 문법 </a:t>
            </a:r>
            <a:r>
              <a:rPr lang="en-US" altLang="ko-KR" sz="3200" dirty="0">
                <a:latin typeface="+mn-ea"/>
              </a:rPr>
              <a:t>2 –</a:t>
            </a:r>
            <a:r>
              <a:rPr lang="ko-KR" altLang="en-US" sz="3200" dirty="0">
                <a:latin typeface="+mn-ea"/>
              </a:rPr>
              <a:t>기 때문이다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1051560" y="3966201"/>
            <a:ext cx="10088880" cy="2220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꺼져 가는 불씨에 바람을 불어 넣으면 불이 다시 </a:t>
            </a:r>
            <a:endParaRPr lang="en-US" altLang="ko-KR" sz="3600" b="1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살아나요</a:t>
            </a:r>
            <a:r>
              <a:rPr lang="en-US" altLang="ko-KR" sz="3600" b="1" dirty="0">
                <a:latin typeface="+mn-ea"/>
              </a:rPr>
              <a:t>. </a:t>
            </a:r>
            <a:r>
              <a:rPr lang="ko-KR" altLang="en-US" sz="3600" b="1" dirty="0">
                <a:latin typeface="+mn-ea"/>
              </a:rPr>
              <a:t>왜냐하면 바람을 불어 넣을 때 산소가 </a:t>
            </a:r>
            <a:endParaRPr lang="en-US" altLang="ko-KR" sz="3600" b="1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공급되기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때문이에요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E20B4-1577-4078-BC99-52D1EB55B48D}"/>
              </a:ext>
            </a:extLst>
          </p:cNvPr>
          <p:cNvSpPr txBox="1"/>
          <p:nvPr/>
        </p:nvSpPr>
        <p:spPr>
          <a:xfrm>
            <a:off x="5516519" y="2379488"/>
            <a:ext cx="5954119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조쉬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하품이 나는 이유는 몸에 산소가 부족하기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때문이에요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81C09-51DA-4DDC-84C2-157138C96B78}"/>
              </a:ext>
            </a:extLst>
          </p:cNvPr>
          <p:cNvSpPr txBox="1"/>
          <p:nvPr/>
        </p:nvSpPr>
        <p:spPr>
          <a:xfrm>
            <a:off x="5516519" y="1098506"/>
            <a:ext cx="650276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수업 시간에 하품이 날 때가 있죠</a:t>
            </a:r>
            <a:r>
              <a:rPr lang="en-US" altLang="ko-KR" sz="3200" dirty="0">
                <a:latin typeface="+mn-ea"/>
              </a:rPr>
              <a:t>? </a:t>
            </a:r>
            <a:r>
              <a:rPr lang="ko-KR" altLang="en-US" sz="3200" dirty="0">
                <a:latin typeface="+mn-ea"/>
              </a:rPr>
              <a:t>왜 그럴까요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A81A6D-8DB4-4132-B742-A8EEF69D4629}"/>
              </a:ext>
            </a:extLst>
          </p:cNvPr>
          <p:cNvSpPr txBox="1"/>
          <p:nvPr/>
        </p:nvSpPr>
        <p:spPr>
          <a:xfrm>
            <a:off x="268844" y="3599324"/>
            <a:ext cx="13452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</a:t>
            </a:r>
            <a:r>
              <a:rPr lang="ko-KR" altLang="en-US" sz="1000" dirty="0"/>
              <a:t>한겨레 자료 사진</a:t>
            </a:r>
            <a:endParaRPr lang="en-US" sz="1000" dirty="0"/>
          </a:p>
        </p:txBody>
      </p:sp>
      <p:pic>
        <p:nvPicPr>
          <p:cNvPr id="2050" name="Picture 2" descr="사이언스온 - 참을수록 참기 어려운 '하품의 전염'…왜?">
            <a:extLst>
              <a:ext uri="{FF2B5EF4-FFF2-40B4-BE49-F238E27FC236}">
                <a16:creationId xmlns:a16="http://schemas.microsoft.com/office/drawing/2014/main" id="{1CA916B7-D908-4795-859E-F069A63A7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516521" cy="359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56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3BD6CCD7-C0E3-4E89-85A4-EB87439E0F1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2A4AF0-277C-4549-8432-B3DB9D342E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93" t="14348" r="6007" b="21449"/>
          <a:stretch/>
        </p:blipFill>
        <p:spPr>
          <a:xfrm>
            <a:off x="228601" y="250371"/>
            <a:ext cx="11720972" cy="525751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54432EF-6962-450E-8606-22A3F273DFE8}"/>
              </a:ext>
            </a:extLst>
          </p:cNvPr>
          <p:cNvSpPr/>
          <p:nvPr/>
        </p:nvSpPr>
        <p:spPr>
          <a:xfrm>
            <a:off x="8577943" y="250372"/>
            <a:ext cx="3385456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교과서 </a:t>
            </a:r>
            <a:r>
              <a:rPr lang="en-US" altLang="ko-KR" sz="2800" dirty="0"/>
              <a:t>95</a:t>
            </a:r>
            <a:r>
              <a:rPr lang="ko-KR" altLang="en-US" sz="2800" dirty="0"/>
              <a:t>쪽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61E07D-348C-4FF3-A3D2-8DFF77EC7F02}"/>
              </a:ext>
            </a:extLst>
          </p:cNvPr>
          <p:cNvSpPr txBox="1"/>
          <p:nvPr/>
        </p:nvSpPr>
        <p:spPr>
          <a:xfrm>
            <a:off x="919133" y="3443025"/>
            <a:ext cx="2841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자동차 덕분에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0CF236-E86D-4E83-98F9-4D534E992E79}"/>
              </a:ext>
            </a:extLst>
          </p:cNvPr>
          <p:cNvSpPr txBox="1"/>
          <p:nvPr/>
        </p:nvSpPr>
        <p:spPr>
          <a:xfrm>
            <a:off x="2950029" y="4118083"/>
            <a:ext cx="2841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생기면서부터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35AF92-2A75-4F76-B5C3-15DF56A4C929}"/>
              </a:ext>
            </a:extLst>
          </p:cNvPr>
          <p:cNvSpPr txBox="1"/>
          <p:nvPr/>
        </p:nvSpPr>
        <p:spPr>
          <a:xfrm>
            <a:off x="3914124" y="4793141"/>
            <a:ext cx="2841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담는 데에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32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3BD6CCD7-C0E3-4E89-85A4-EB87439E0F1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D7B476C-FC3D-4F25-B78B-FE21683465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93" t="14348" r="6007" b="55939"/>
          <a:stretch/>
        </p:blipFill>
        <p:spPr>
          <a:xfrm>
            <a:off x="228601" y="250371"/>
            <a:ext cx="11720972" cy="243319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54432EF-6962-450E-8606-22A3F273DFE8}"/>
              </a:ext>
            </a:extLst>
          </p:cNvPr>
          <p:cNvSpPr/>
          <p:nvPr/>
        </p:nvSpPr>
        <p:spPr>
          <a:xfrm>
            <a:off x="8577943" y="250372"/>
            <a:ext cx="3385456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교과서 </a:t>
            </a:r>
            <a:r>
              <a:rPr lang="en-US" altLang="ko-KR" sz="2800" dirty="0"/>
              <a:t>95</a:t>
            </a:r>
            <a:r>
              <a:rPr lang="ko-KR" altLang="en-US" sz="2800" dirty="0"/>
              <a:t>쪽</a:t>
            </a:r>
            <a:endParaRPr lang="en-US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5533AD-6E39-4075-8398-6850E9F8ED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09" t="37247" r="11549" b="22029"/>
          <a:stretch/>
        </p:blipFill>
        <p:spPr>
          <a:xfrm>
            <a:off x="785191" y="2683564"/>
            <a:ext cx="10833651" cy="326854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C37A5C1-4188-42A4-BB13-7B76B7CFDB35}"/>
              </a:ext>
            </a:extLst>
          </p:cNvPr>
          <p:cNvSpPr txBox="1"/>
          <p:nvPr/>
        </p:nvSpPr>
        <p:spPr>
          <a:xfrm>
            <a:off x="4019209" y="2781527"/>
            <a:ext cx="2841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뛰어갔다가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816A9C-348A-4041-A883-8188601108FE}"/>
              </a:ext>
            </a:extLst>
          </p:cNvPr>
          <p:cNvSpPr txBox="1"/>
          <p:nvPr/>
        </p:nvSpPr>
        <p:spPr>
          <a:xfrm>
            <a:off x="8764591" y="3429000"/>
            <a:ext cx="28411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dirty="0">
                <a:solidFill>
                  <a:srgbClr val="FF0000"/>
                </a:solidFill>
              </a:rPr>
              <a:t>작용하기 때문이다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5996A1-0765-49C8-BE29-C34F29C1E271}"/>
              </a:ext>
            </a:extLst>
          </p:cNvPr>
          <p:cNvSpPr txBox="1"/>
          <p:nvPr/>
        </p:nvSpPr>
        <p:spPr>
          <a:xfrm>
            <a:off x="3764104" y="4563944"/>
            <a:ext cx="2841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빨라져 간다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458942-547E-4BFB-8638-DE263A3DD420}"/>
              </a:ext>
            </a:extLst>
          </p:cNvPr>
          <p:cNvSpPr txBox="1"/>
          <p:nvPr/>
        </p:nvSpPr>
        <p:spPr>
          <a:xfrm>
            <a:off x="1845853" y="5256443"/>
            <a:ext cx="2841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발전함에 따라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2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1634B848-E0F0-4D62-822B-50C770D3BD9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1AF733-C333-497F-9285-59D03B622217}"/>
              </a:ext>
            </a:extLst>
          </p:cNvPr>
          <p:cNvSpPr txBox="1"/>
          <p:nvPr/>
        </p:nvSpPr>
        <p:spPr>
          <a:xfrm>
            <a:off x="8053037" y="226759"/>
            <a:ext cx="41389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비무장지대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86FA79-34B7-4205-AEB2-DD02D774AFFB}"/>
              </a:ext>
            </a:extLst>
          </p:cNvPr>
          <p:cNvSpPr txBox="1"/>
          <p:nvPr/>
        </p:nvSpPr>
        <p:spPr>
          <a:xfrm>
            <a:off x="8192185" y="1156207"/>
            <a:ext cx="3999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</a:rPr>
              <a:t>Demilitarized</a:t>
            </a:r>
          </a:p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</a:rPr>
              <a:t>Zone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C78423-27BE-4553-BA91-6284476B089C}"/>
              </a:ext>
            </a:extLst>
          </p:cNvPr>
          <p:cNvSpPr/>
          <p:nvPr/>
        </p:nvSpPr>
        <p:spPr>
          <a:xfrm>
            <a:off x="8192184" y="2402053"/>
            <a:ext cx="377452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000" b="1" dirty="0">
                <a:solidFill>
                  <a:srgbClr val="202122"/>
                </a:solidFill>
                <a:latin typeface="Arial" panose="020B0604020202020204" pitchFamily="34" charset="0"/>
              </a:rPr>
              <a:t>비무장지대</a:t>
            </a:r>
            <a:r>
              <a:rPr lang="ko-KR" altLang="en-US" sz="3000" dirty="0">
                <a:solidFill>
                  <a:srgbClr val="202122"/>
                </a:solidFill>
                <a:latin typeface="Arial" panose="020B0604020202020204" pitchFamily="34" charset="0"/>
              </a:rPr>
              <a:t>는 한반도의 분단을 보여 주는 공간이기는 하지만</a:t>
            </a:r>
            <a:r>
              <a:rPr lang="en-US" altLang="ko-KR" sz="3000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ko-KR" altLang="en-US" sz="3000" dirty="0">
                <a:solidFill>
                  <a:srgbClr val="202122"/>
                </a:solidFill>
                <a:latin typeface="Arial" panose="020B0604020202020204" pitchFamily="34" charset="0"/>
              </a:rPr>
              <a:t>그 자체가 </a:t>
            </a:r>
            <a:r>
              <a:rPr lang="ko-KR" altLang="en-US" sz="3000" b="1" dirty="0">
                <a:solidFill>
                  <a:srgbClr val="FF0000"/>
                </a:solidFill>
                <a:latin typeface="Arial" panose="020B0604020202020204" pitchFamily="34" charset="0"/>
              </a:rPr>
              <a:t>뜻하지 않은 유산</a:t>
            </a:r>
            <a:r>
              <a:rPr lang="ko-KR" altLang="en-US" sz="3000" dirty="0">
                <a:solidFill>
                  <a:srgbClr val="202122"/>
                </a:solidFill>
                <a:latin typeface="Arial" panose="020B0604020202020204" pitchFamily="34" charset="0"/>
              </a:rPr>
              <a:t>이기도 하다</a:t>
            </a:r>
            <a:r>
              <a:rPr lang="en-US" altLang="ko-KR" sz="3000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en-US" sz="3000" dirty="0"/>
          </a:p>
        </p:txBody>
      </p:sp>
      <p:pic>
        <p:nvPicPr>
          <p:cNvPr id="1026" name="Picture 2" descr="Making the Korean Demilitarized Zone a Peace Park | WBEZ Chicago">
            <a:extLst>
              <a:ext uri="{FF2B5EF4-FFF2-40B4-BE49-F238E27FC236}">
                <a16:creationId xmlns:a16="http://schemas.microsoft.com/office/drawing/2014/main" id="{C853B8D5-A017-412A-A3D0-FDFD2E2F4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053037" cy="618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3E34BAD-415A-4BAE-8B2D-1018DE9ABC03}"/>
              </a:ext>
            </a:extLst>
          </p:cNvPr>
          <p:cNvSpPr/>
          <p:nvPr/>
        </p:nvSpPr>
        <p:spPr>
          <a:xfrm>
            <a:off x="243448" y="160022"/>
            <a:ext cx="2223193" cy="996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96</a:t>
            </a:r>
            <a:r>
              <a:rPr lang="ko-KR" altLang="en-US" sz="3200" dirty="0"/>
              <a:t>쪽 읽기</a:t>
            </a:r>
            <a:endParaRPr lang="en-US" sz="3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031E57-9589-4E52-898E-79C65DFA993F}"/>
              </a:ext>
            </a:extLst>
          </p:cNvPr>
          <p:cNvSpPr txBox="1"/>
          <p:nvPr/>
        </p:nvSpPr>
        <p:spPr>
          <a:xfrm rot="5400000">
            <a:off x="7469516" y="5441504"/>
            <a:ext cx="13552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©wbez.org</a:t>
            </a:r>
          </a:p>
        </p:txBody>
      </p:sp>
    </p:spTree>
    <p:extLst>
      <p:ext uri="{BB962C8B-B14F-4D97-AF65-F5344CB8AC3E}">
        <p14:creationId xmlns:p14="http://schemas.microsoft.com/office/powerpoint/2010/main" val="2767147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5C13DA99-1C7F-47A8-9C99-2CC448B89D9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73EBF4-E098-49F2-9907-CE7D213CAA1B}"/>
              </a:ext>
            </a:extLst>
          </p:cNvPr>
          <p:cNvSpPr/>
          <p:nvPr/>
        </p:nvSpPr>
        <p:spPr>
          <a:xfrm>
            <a:off x="406400" y="4182795"/>
            <a:ext cx="114604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000" b="1" dirty="0">
                <a:solidFill>
                  <a:srgbClr val="202122"/>
                </a:solidFill>
                <a:latin typeface="Arial" panose="020B0604020202020204" pitchFamily="34" charset="0"/>
              </a:rPr>
              <a:t>판문점 공동경비구역</a:t>
            </a:r>
            <a:r>
              <a:rPr lang="ko-KR" altLang="en-US" sz="3000" dirty="0">
                <a:solidFill>
                  <a:srgbClr val="202122"/>
                </a:solidFill>
                <a:latin typeface="Arial" panose="020B0604020202020204" pitchFamily="34" charset="0"/>
              </a:rPr>
              <a:t>에서 근무하는 남한과 북한 병사 사이에 일어날 수 있는 사건을 소재로 한 이야기</a:t>
            </a:r>
            <a:r>
              <a:rPr lang="en-US" altLang="ko-KR" sz="3000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ko-KR" altLang="en-US" sz="3000" dirty="0">
                <a:solidFill>
                  <a:srgbClr val="202122"/>
                </a:solidFill>
                <a:latin typeface="Arial" panose="020B0604020202020204" pitchFamily="34" charset="0"/>
              </a:rPr>
              <a:t>남과 북으로 나뉘어져 있으나 형제처럼 사이 좋게 지낼 수도</a:t>
            </a:r>
            <a:r>
              <a:rPr lang="en-US" altLang="ko-KR" sz="3000" dirty="0">
                <a:solidFill>
                  <a:srgbClr val="202122"/>
                </a:solidFill>
                <a:latin typeface="Arial" panose="020B0604020202020204" pitchFamily="34" charset="0"/>
              </a:rPr>
              <a:t>,</a:t>
            </a:r>
            <a:r>
              <a:rPr lang="ko-KR" altLang="en-US" sz="3000" dirty="0">
                <a:solidFill>
                  <a:srgbClr val="202122"/>
                </a:solidFill>
                <a:latin typeface="Arial" panose="020B0604020202020204" pitchFamily="34" charset="0"/>
              </a:rPr>
              <a:t> 한순간에 총부리를 겨누는 적이 될 수도 있는 비극적 현실을 잘 보여 준다</a:t>
            </a:r>
            <a:r>
              <a:rPr lang="en-US" altLang="ko-KR" sz="3000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en-US" sz="3000" dirty="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677850AF-1D4D-4407-8976-AF6E89434E2C}"/>
              </a:ext>
            </a:extLst>
          </p:cNvPr>
          <p:cNvSpPr txBox="1">
            <a:spLocks/>
          </p:cNvSpPr>
          <p:nvPr/>
        </p:nvSpPr>
        <p:spPr>
          <a:xfrm>
            <a:off x="616225" y="1197877"/>
            <a:ext cx="11575775" cy="157038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4400" b="1" kern="0" dirty="0">
                <a:solidFill>
                  <a:srgbClr val="FF0000"/>
                </a:solidFill>
                <a:latin typeface="+mn-ea"/>
                <a:ea typeface="+mn-ea"/>
              </a:rPr>
              <a:t>공동경비구역 </a:t>
            </a:r>
            <a:r>
              <a:rPr lang="en-US" altLang="ko-KR" sz="4400" b="1" kern="0" dirty="0">
                <a:solidFill>
                  <a:srgbClr val="FF0000"/>
                </a:solidFill>
                <a:latin typeface="+mn-ea"/>
                <a:ea typeface="+mn-ea"/>
              </a:rPr>
              <a:t>JSA </a:t>
            </a:r>
            <a:br>
              <a:rPr lang="en-US" altLang="ko-KR" sz="1050" kern="0" dirty="0">
                <a:solidFill>
                  <a:srgbClr val="FF0000"/>
                </a:solidFill>
                <a:latin typeface="Haan YGodic 240" panose="02020603020101020101" pitchFamily="18" charset="-127"/>
                <a:ea typeface="Haan YGodic 240" panose="02020603020101020101" pitchFamily="18" charset="-127"/>
              </a:rPr>
            </a:br>
            <a:r>
              <a:rPr lang="en-US" altLang="ko-KR" sz="3200" kern="0" dirty="0">
                <a:latin typeface="+mn-ea"/>
                <a:ea typeface="+mn-ea"/>
              </a:rPr>
              <a:t>(Joint Security Area)</a:t>
            </a:r>
            <a:br>
              <a:rPr lang="en-US" altLang="ko-KR" sz="3200" kern="0" dirty="0">
                <a:latin typeface="+mn-ea"/>
                <a:ea typeface="+mn-ea"/>
              </a:rPr>
            </a:br>
            <a:r>
              <a:rPr lang="en-US" altLang="ko-KR" sz="2800" b="1" kern="0" dirty="0">
                <a:latin typeface="+mn-ea"/>
                <a:ea typeface="+mn-ea"/>
              </a:rPr>
              <a:t>2000</a:t>
            </a:r>
            <a:r>
              <a:rPr lang="ko-KR" altLang="en-US" sz="2800" b="1" kern="0" dirty="0">
                <a:latin typeface="+mn-ea"/>
                <a:ea typeface="+mn-ea"/>
              </a:rPr>
              <a:t>년 박찬욱 감독 작품</a:t>
            </a:r>
            <a:endParaRPr lang="en-US" sz="2000" b="1" kern="0" dirty="0">
              <a:latin typeface="+mn-ea"/>
              <a:ea typeface="+mn-ea"/>
            </a:endParaRPr>
          </a:p>
        </p:txBody>
      </p:sp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67D47CD6-D9C8-4D6B-A608-5A210E17CC58}"/>
              </a:ext>
            </a:extLst>
          </p:cNvPr>
          <p:cNvSpPr/>
          <p:nvPr/>
        </p:nvSpPr>
        <p:spPr>
          <a:xfrm>
            <a:off x="274320" y="244592"/>
            <a:ext cx="3413539" cy="1219624"/>
          </a:xfrm>
          <a:prstGeom prst="horizontalScroll">
            <a:avLst>
              <a:gd name="adj" fmla="val 25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선생님 추천 영화</a:t>
            </a:r>
            <a:endParaRPr lang="en-US" sz="2800" b="1" dirty="0"/>
          </a:p>
        </p:txBody>
      </p:sp>
      <p:pic>
        <p:nvPicPr>
          <p:cNvPr id="2050" name="Picture 2" descr="공동경비구역 JSA 송강호 이병헌 신하균 — Google Arts &amp; Culture">
            <a:extLst>
              <a:ext uri="{FF2B5EF4-FFF2-40B4-BE49-F238E27FC236}">
                <a16:creationId xmlns:a16="http://schemas.microsoft.com/office/drawing/2014/main" id="{92113BDB-9952-4D80-B194-A73617F30E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8" b="843"/>
          <a:stretch/>
        </p:blipFill>
        <p:spPr bwMode="auto">
          <a:xfrm>
            <a:off x="5617748" y="265467"/>
            <a:ext cx="5958027" cy="328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89EF97-4D60-4472-8254-A7972335334B}"/>
              </a:ext>
            </a:extLst>
          </p:cNvPr>
          <p:cNvSpPr txBox="1"/>
          <p:nvPr/>
        </p:nvSpPr>
        <p:spPr>
          <a:xfrm>
            <a:off x="10220557" y="3529722"/>
            <a:ext cx="13552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©google.com</a:t>
            </a:r>
          </a:p>
        </p:txBody>
      </p:sp>
    </p:spTree>
    <p:extLst>
      <p:ext uri="{BB962C8B-B14F-4D97-AF65-F5344CB8AC3E}">
        <p14:creationId xmlns:p14="http://schemas.microsoft.com/office/powerpoint/2010/main" val="1422579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A253A196-E3DE-42E7-845D-34BC907E560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26" name="Picture 2" descr="공동경비구역 JSA">
            <a:extLst>
              <a:ext uri="{FF2B5EF4-FFF2-40B4-BE49-F238E27FC236}">
                <a16:creationId xmlns:a16="http://schemas.microsoft.com/office/drawing/2014/main" id="{10D82CCF-EB61-4234-91A4-394CE840B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49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movie.naver.com/mdi/mi/0158/A5899-19.jpg">
            <a:extLst>
              <a:ext uri="{FF2B5EF4-FFF2-40B4-BE49-F238E27FC236}">
                <a16:creationId xmlns:a16="http://schemas.microsoft.com/office/drawing/2014/main" id="{C55A250E-D099-4DFA-AAEE-E35CC5BFA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9306">
            <a:off x="4982399" y="834315"/>
            <a:ext cx="6721624" cy="53772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2BDB35-65EC-475E-B8F7-AC412CAB1730}"/>
              </a:ext>
            </a:extLst>
          </p:cNvPr>
          <p:cNvSpPr txBox="1"/>
          <p:nvPr/>
        </p:nvSpPr>
        <p:spPr>
          <a:xfrm>
            <a:off x="4313310" y="0"/>
            <a:ext cx="13552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©naver.com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AD79D3-2964-414B-A702-62CE57E24FA3}"/>
              </a:ext>
            </a:extLst>
          </p:cNvPr>
          <p:cNvSpPr txBox="1"/>
          <p:nvPr/>
        </p:nvSpPr>
        <p:spPr>
          <a:xfrm rot="475828">
            <a:off x="10665342" y="874776"/>
            <a:ext cx="13552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©naver.com</a:t>
            </a:r>
          </a:p>
        </p:txBody>
      </p:sp>
    </p:spTree>
    <p:extLst>
      <p:ext uri="{BB962C8B-B14F-4D97-AF65-F5344CB8AC3E}">
        <p14:creationId xmlns:p14="http://schemas.microsoft.com/office/powerpoint/2010/main" val="2135482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570BD55-52E8-4A66-A451-6B991AEF8D1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C42C82-A2BD-487A-AAF1-209852651B77}"/>
              </a:ext>
            </a:extLst>
          </p:cNvPr>
          <p:cNvSpPr/>
          <p:nvPr/>
        </p:nvSpPr>
        <p:spPr>
          <a:xfrm>
            <a:off x="274749" y="335845"/>
            <a:ext cx="11642501" cy="61863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333333"/>
                </a:solidFill>
                <a:latin typeface="나눔고딕"/>
              </a:rPr>
              <a:t>영화 줄거리 발췌</a:t>
            </a:r>
            <a:r>
              <a:rPr lang="en-US" altLang="ko-KR" b="1" dirty="0">
                <a:solidFill>
                  <a:srgbClr val="333333"/>
                </a:solidFill>
                <a:latin typeface="나눔고딕"/>
              </a:rPr>
              <a:t>: </a:t>
            </a:r>
            <a:r>
              <a:rPr lang="en-US" altLang="ko-KR" dirty="0">
                <a:solidFill>
                  <a:srgbClr val="333333"/>
                </a:solidFill>
                <a:latin typeface="나눔고딕"/>
                <a:hlinkClick r:id="rId2"/>
              </a:rPr>
              <a:t>http://movie.naver.com/movie/bi/mi/basic.nhn?code=15899</a:t>
            </a:r>
            <a:r>
              <a:rPr lang="en-US" altLang="ko-KR" dirty="0">
                <a:solidFill>
                  <a:srgbClr val="333333"/>
                </a:solidFill>
                <a:latin typeface="나눔고딕"/>
              </a:rPr>
              <a:t> </a:t>
            </a:r>
          </a:p>
          <a:p>
            <a:endParaRPr lang="en-US" altLang="ko-KR" b="1" i="0" dirty="0">
              <a:solidFill>
                <a:srgbClr val="333333"/>
              </a:solidFill>
              <a:effectLst/>
              <a:latin typeface="나눔고딕"/>
            </a:endParaRPr>
          </a:p>
          <a:p>
            <a:r>
              <a:rPr lang="ko-KR" altLang="en-US" sz="2000" b="1" i="0" dirty="0">
                <a:solidFill>
                  <a:srgbClr val="333333"/>
                </a:solidFill>
                <a:effectLst/>
                <a:latin typeface="나눔고딕"/>
              </a:rPr>
              <a:t>여덟 발의 총성</a:t>
            </a:r>
            <a:r>
              <a:rPr lang="en-US" altLang="ko-KR" sz="2000" b="1" i="0" dirty="0">
                <a:solidFill>
                  <a:srgbClr val="333333"/>
                </a:solidFill>
                <a:effectLst/>
                <a:latin typeface="나눔고딕"/>
              </a:rPr>
              <a:t>! </a:t>
            </a:r>
            <a:r>
              <a:rPr lang="ko-KR" altLang="en-US" sz="2000" b="1" i="0" dirty="0">
                <a:solidFill>
                  <a:srgbClr val="333333"/>
                </a:solidFill>
                <a:effectLst/>
                <a:latin typeface="나눔고딕"/>
              </a:rPr>
              <a:t>진실은 그곳에 있다</a:t>
            </a:r>
            <a:r>
              <a:rPr lang="en-US" altLang="ko-KR" sz="2000" b="1" i="0" dirty="0">
                <a:solidFill>
                  <a:srgbClr val="333333"/>
                </a:solidFill>
                <a:effectLst/>
                <a:latin typeface="나눔고딕"/>
              </a:rPr>
              <a:t>. | </a:t>
            </a:r>
            <a:r>
              <a:rPr lang="ko-KR" altLang="en-US" sz="2000" b="1" i="0" dirty="0">
                <a:solidFill>
                  <a:srgbClr val="333333"/>
                </a:solidFill>
                <a:effectLst/>
                <a:latin typeface="나눔고딕"/>
              </a:rPr>
              <a:t>미스테리 휴먼 블록버스터 </a:t>
            </a:r>
            <a:r>
              <a:rPr lang="en-US" altLang="ko-KR" sz="2000" b="1" i="0" dirty="0">
                <a:solidFill>
                  <a:srgbClr val="333333"/>
                </a:solidFill>
                <a:effectLst/>
                <a:latin typeface="나눔고딕"/>
              </a:rPr>
              <a:t>- 2000</a:t>
            </a:r>
            <a:r>
              <a:rPr lang="ko-KR" altLang="en-US" sz="2000" b="1" i="0" dirty="0">
                <a:solidFill>
                  <a:srgbClr val="333333"/>
                </a:solidFill>
                <a:effectLst/>
                <a:latin typeface="나눔고딕"/>
              </a:rPr>
              <a:t>년 최고의 프로젝트</a:t>
            </a:r>
            <a:endParaRPr lang="en-US" altLang="ko-KR" sz="2000" b="1" i="0" dirty="0">
              <a:solidFill>
                <a:srgbClr val="333333"/>
              </a:solidFill>
              <a:effectLst/>
              <a:latin typeface="나눔고딕"/>
            </a:endParaRPr>
          </a:p>
          <a:p>
            <a:endParaRPr lang="ko-KR" altLang="en-US" b="1" i="0" dirty="0">
              <a:solidFill>
                <a:srgbClr val="333333"/>
              </a:solidFill>
              <a:effectLst/>
              <a:latin typeface="나눔고딕"/>
            </a:endParaRPr>
          </a:p>
          <a:p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판문점 공동경비구역 북측 초소에서 북한군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신하균 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)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이 총상을 입고 살해되는 사건이 발생한다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사건 이후 남북한의 실무협조 하에 스위스와 스웨덴으로 구성된 중립국 감독위원회의 책임수사관이 파견된다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.</a:t>
            </a:r>
          </a:p>
          <a:p>
            <a:b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책임수사관은 쮜리히 법대 출신의 한국계 스위스인이며 군 정보단 소령인 소피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이영애 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).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태어나 처음으로 한국에 입국한 소피는 남측과 북측의 비협조적인 태도로 수사 초기부터 어려움을 겪는다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사건 당사자인 남한의 이수혁 병장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이병헌 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)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과 북한의 오경필 중사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송강호 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)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는 서로 상반된 진술만을 반복해 수사는 점차 미궁으로 빠져든다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.</a:t>
            </a:r>
          </a:p>
          <a:p>
            <a:endParaRPr lang="en-US" altLang="ko-KR" b="0" i="0" dirty="0">
              <a:solidFill>
                <a:srgbClr val="333333"/>
              </a:solidFill>
              <a:effectLst/>
              <a:latin typeface="나눔고딕"/>
            </a:endParaRPr>
          </a:p>
          <a:p>
            <a:r>
              <a:rPr lang="ko-KR" altLang="en-US" dirty="0">
                <a:solidFill>
                  <a:srgbClr val="333333"/>
                </a:solidFill>
                <a:latin typeface="나눔고딕"/>
              </a:rPr>
              <a:t>사건을 은폐 축소하려는 남북한 상부조직의 음모와 극도의 혼돈 상태에 빠진 피의자들</a:t>
            </a:r>
            <a:r>
              <a:rPr lang="en-US" altLang="ko-KR" dirty="0">
                <a:solidFill>
                  <a:srgbClr val="333333"/>
                </a:solidFill>
                <a:latin typeface="나눔고딕"/>
              </a:rPr>
              <a:t>, </a:t>
            </a:r>
            <a:r>
              <a:rPr lang="ko-KR" altLang="en-US" dirty="0">
                <a:solidFill>
                  <a:srgbClr val="333333"/>
                </a:solidFill>
                <a:latin typeface="나눔고딕"/>
              </a:rPr>
              <a:t>중립국 감독 위원회 측의 미온적인 수사 태도로 소피는 계속적인 어려움을 겪게 되지만 시체부검과 증거물 조사</a:t>
            </a:r>
            <a:r>
              <a:rPr lang="en-US" altLang="ko-KR" dirty="0">
                <a:solidFill>
                  <a:srgbClr val="333333"/>
                </a:solidFill>
                <a:latin typeface="나눔고딕"/>
              </a:rPr>
              <a:t>, </a:t>
            </a:r>
            <a:r>
              <a:rPr lang="ko-KR" altLang="en-US" dirty="0">
                <a:solidFill>
                  <a:srgbClr val="333333"/>
                </a:solidFill>
                <a:latin typeface="나눔고딕"/>
              </a:rPr>
              <a:t>공격적이고 치밀한 추적으로 점차 진실에 가까이 접근해 간다</a:t>
            </a:r>
            <a:r>
              <a:rPr lang="en-US" altLang="ko-KR" dirty="0">
                <a:solidFill>
                  <a:srgbClr val="333333"/>
                </a:solidFill>
                <a:latin typeface="나눔고딕"/>
              </a:rPr>
              <a:t>. </a:t>
            </a:r>
          </a:p>
          <a:p>
            <a:endParaRPr lang="en-US" altLang="ko-KR" b="0" i="0" dirty="0">
              <a:solidFill>
                <a:srgbClr val="333333"/>
              </a:solidFill>
              <a:effectLst/>
              <a:latin typeface="나눔고딕"/>
            </a:endParaRPr>
          </a:p>
          <a:p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그러던 중 사건 최초의 목격자인 남성식 일병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김태우 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)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이 돌연 투신 자살을 시도한다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이 사건을 계기로 상부 조직은 소피의 아버지가 과거 한국전에 참전했던 인민군이었음을 폭로하고 중립국 감독위원회를 사주해 소피의 수사전권 해임을 통보한다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. </a:t>
            </a:r>
          </a:p>
          <a:p>
            <a:endParaRPr lang="en-US" altLang="ko-KR" dirty="0">
              <a:solidFill>
                <a:srgbClr val="333333"/>
              </a:solidFill>
              <a:latin typeface="나눔고딕"/>
            </a:endParaRPr>
          </a:p>
          <a:p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남한 병사 이수혁 병장은 왜 북한 초소병을 쏘았을까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?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최초 목격자인 남성식 일병은 왜 자살을 시도했을까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?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그리고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북한의 오경필 중사는 무엇을 숨기고 있는가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?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소피는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/>
              </a:rPr>
              <a:t>진실을 파헤치기 위해 마지막 시도를 감행하는데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4028979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D19221E-C23E-40EF-9038-A0DC3357265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413524-7893-4470-B590-BCBF6E5C55A4}"/>
              </a:ext>
            </a:extLst>
          </p:cNvPr>
          <p:cNvSpPr/>
          <p:nvPr/>
        </p:nvSpPr>
        <p:spPr>
          <a:xfrm>
            <a:off x="621212" y="353193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26</a:t>
            </a: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49B0B4-5BB5-4A52-946B-540C6B1F3D64}"/>
              </a:ext>
            </a:extLst>
          </p:cNvPr>
          <p:cNvSpPr txBox="1"/>
          <p:nvPr/>
        </p:nvSpPr>
        <p:spPr>
          <a:xfrm>
            <a:off x="2536371" y="353193"/>
            <a:ext cx="929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/>
              <a:t>타임머신을 소재로 한 영화 이야기를 들어 볼 거예요</a:t>
            </a:r>
            <a:r>
              <a:rPr lang="en-US" altLang="ko-KR" sz="3000" b="1" dirty="0"/>
              <a:t>. </a:t>
            </a:r>
            <a:r>
              <a:rPr lang="ko-KR" altLang="en-US" sz="3000" b="1" dirty="0"/>
              <a:t>주요 단어를 메모하면서 들어 보세요</a:t>
            </a:r>
            <a:r>
              <a:rPr lang="en-US" altLang="ko-KR" sz="3000" b="1" dirty="0"/>
              <a:t>.</a:t>
            </a:r>
            <a:endParaRPr lang="en-US" sz="3000" b="1" dirty="0"/>
          </a:p>
        </p:txBody>
      </p:sp>
      <p:sp>
        <p:nvSpPr>
          <p:cNvPr id="9" name="Star: 8 Points 8">
            <a:extLst>
              <a:ext uri="{FF2B5EF4-FFF2-40B4-BE49-F238E27FC236}">
                <a16:creationId xmlns:a16="http://schemas.microsoft.com/office/drawing/2014/main" id="{7B3CACA8-CAE1-4BC6-A0A9-C6DC789D320F}"/>
              </a:ext>
            </a:extLst>
          </p:cNvPr>
          <p:cNvSpPr/>
          <p:nvPr/>
        </p:nvSpPr>
        <p:spPr>
          <a:xfrm>
            <a:off x="535575" y="2246276"/>
            <a:ext cx="1392647" cy="942630"/>
          </a:xfrm>
          <a:prstGeom prst="star8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9B78CF6-1840-4ADB-A331-317C0A615310}"/>
              </a:ext>
            </a:extLst>
          </p:cNvPr>
          <p:cNvSpPr/>
          <p:nvPr/>
        </p:nvSpPr>
        <p:spPr>
          <a:xfrm>
            <a:off x="9209314" y="1368856"/>
            <a:ext cx="2623457" cy="15267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97</a:t>
            </a:r>
            <a:r>
              <a:rPr lang="ko-KR" altLang="en-US" sz="3200" dirty="0"/>
              <a:t>쪽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6AE3EB-CEBD-4CA3-9EE8-31BB44483972}"/>
              </a:ext>
            </a:extLst>
          </p:cNvPr>
          <p:cNvSpPr txBox="1"/>
          <p:nvPr/>
        </p:nvSpPr>
        <p:spPr>
          <a:xfrm>
            <a:off x="621212" y="1621790"/>
            <a:ext cx="5474788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듣기 지문 읽기</a:t>
            </a:r>
            <a:endParaRPr lang="en-US" sz="3200" b="1" dirty="0"/>
          </a:p>
        </p:txBody>
      </p:sp>
      <p:pic>
        <p:nvPicPr>
          <p:cNvPr id="12" name="026 (1)">
            <a:hlinkClick r:id="" action="ppaction://media"/>
            <a:extLst>
              <a:ext uri="{FF2B5EF4-FFF2-40B4-BE49-F238E27FC236}">
                <a16:creationId xmlns:a16="http://schemas.microsoft.com/office/drawing/2014/main" id="{CDB4D887-5A6F-4CB2-9114-3EC13F370D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65582" y="353192"/>
            <a:ext cx="942631" cy="94263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28E95B0-4F4C-48E0-A493-CA896D400A94}"/>
              </a:ext>
            </a:extLst>
          </p:cNvPr>
          <p:cNvSpPr/>
          <p:nvPr/>
        </p:nvSpPr>
        <p:spPr>
          <a:xfrm>
            <a:off x="621212" y="3207194"/>
            <a:ext cx="11239717" cy="26396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1985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년에 제작된 영화 ‘백투더퓨처 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2’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는 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1985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년에 살고 있는 주인공이 타임머신을 타고 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30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년 후인 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2015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년으로 시간 여행을 떠난다는 내용을 담고 있습니다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. 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그래서 이 영화를 보면 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1980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년대에 살고 있던 우리들이 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2010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년대의 미래 사회를 어떻게 상상하고 있는지를 잘 보여 주고 있습니다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870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91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  <p:bldP spid="5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975600" y="1"/>
            <a:ext cx="4216400" cy="10871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Unit </a:t>
            </a:r>
            <a:r>
              <a:rPr lang="en-US" sz="7200" b="1" dirty="0">
                <a:solidFill>
                  <a:schemeClr val="tx1"/>
                </a:solidFill>
              </a:rPr>
              <a:t>10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8010619" y="1283196"/>
            <a:ext cx="4181377" cy="168860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9600" b="1" kern="0" dirty="0">
                <a:latin typeface="+mj-lt"/>
                <a:ea typeface="Malgun Gothic" panose="020B0503020000020004" pitchFamily="34" charset="-127"/>
              </a:rPr>
              <a:t>복습 </a:t>
            </a:r>
            <a:r>
              <a:rPr lang="en-US" altLang="ko-KR" sz="9600" b="1" kern="0" dirty="0">
                <a:latin typeface="+mj-lt"/>
                <a:ea typeface="Malgun Gothic" panose="020B0503020000020004" pitchFamily="34" charset="-127"/>
              </a:rPr>
              <a:t>2</a:t>
            </a:r>
            <a:endParaRPr lang="en-US" sz="72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6" name="Table 26">
            <a:extLst>
              <a:ext uri="{FF2B5EF4-FFF2-40B4-BE49-F238E27FC236}">
                <a16:creationId xmlns:a16="http://schemas.microsoft.com/office/drawing/2014/main" id="{C5350FD9-6D2F-4493-B00D-84F4259AA5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925920"/>
              </p:ext>
            </p:extLst>
          </p:nvPr>
        </p:nvGraphicFramePr>
        <p:xfrm>
          <a:off x="8010619" y="3110184"/>
          <a:ext cx="4182006" cy="30628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1003">
                  <a:extLst>
                    <a:ext uri="{9D8B030D-6E8A-4147-A177-3AD203B41FA5}">
                      <a16:colId xmlns:a16="http://schemas.microsoft.com/office/drawing/2014/main" val="2494478164"/>
                    </a:ext>
                  </a:extLst>
                </a:gridCol>
                <a:gridCol w="2091003">
                  <a:extLst>
                    <a:ext uri="{9D8B030D-6E8A-4147-A177-3AD203B41FA5}">
                      <a16:colId xmlns:a16="http://schemas.microsoft.com/office/drawing/2014/main" val="425761788"/>
                    </a:ext>
                  </a:extLst>
                </a:gridCol>
              </a:tblGrid>
              <a:tr h="153143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Unit 06 </a:t>
                      </a:r>
                    </a:p>
                    <a:p>
                      <a:pPr algn="ctr"/>
                      <a:r>
                        <a:rPr lang="ko-KR" altLang="en-US" sz="2800" b="1" dirty="0">
                          <a:solidFill>
                            <a:schemeClr val="bg1"/>
                          </a:solidFill>
                        </a:rPr>
                        <a:t>위대한 </a:t>
                      </a:r>
                      <a:endParaRPr lang="en-US" altLang="ko-KR" sz="28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ko-KR" altLang="en-US" sz="2800" b="1" dirty="0">
                          <a:solidFill>
                            <a:schemeClr val="bg1"/>
                          </a:solidFill>
                        </a:rPr>
                        <a:t>발명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Unit 07 </a:t>
                      </a:r>
                    </a:p>
                    <a:p>
                      <a:pPr algn="ctr"/>
                      <a:r>
                        <a:rPr lang="ko-KR" altLang="en-US" sz="2800" b="1" dirty="0">
                          <a:solidFill>
                            <a:schemeClr val="bg1"/>
                          </a:solidFill>
                        </a:rPr>
                        <a:t>미래의 재산</a:t>
                      </a:r>
                      <a:r>
                        <a:rPr lang="en-US" altLang="ko-KR" sz="2800" b="1" dirty="0">
                          <a:solidFill>
                            <a:schemeClr val="bg1"/>
                          </a:solidFill>
                        </a:rPr>
                        <a:t>,</a:t>
                      </a:r>
                    </a:p>
                    <a:p>
                      <a:pPr algn="ctr"/>
                      <a:r>
                        <a:rPr lang="ko-KR" altLang="en-US" sz="2800" b="1" dirty="0">
                          <a:solidFill>
                            <a:schemeClr val="bg1"/>
                          </a:solidFill>
                        </a:rPr>
                        <a:t>환경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809893"/>
                  </a:ext>
                </a:extLst>
              </a:tr>
              <a:tr h="153143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Unit 08 </a:t>
                      </a:r>
                    </a:p>
                    <a:p>
                      <a:pPr algn="ctr"/>
                      <a:r>
                        <a:rPr lang="ko-KR" altLang="en-US" sz="2800" b="1" dirty="0">
                          <a:solidFill>
                            <a:schemeClr val="bg1"/>
                          </a:solidFill>
                        </a:rPr>
                        <a:t>우리들의 미래 사회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Unit 09</a:t>
                      </a:r>
                    </a:p>
                    <a:p>
                      <a:pPr algn="ctr"/>
                      <a:r>
                        <a:rPr lang="ko-KR" altLang="en-US" sz="2800" b="1" dirty="0">
                          <a:solidFill>
                            <a:schemeClr val="bg1"/>
                          </a:solidFill>
                        </a:rPr>
                        <a:t>생활 속의 과학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8608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34DEA9C4-8330-4EEF-8047-76C5D86F0CC8}"/>
              </a:ext>
            </a:extLst>
          </p:cNvPr>
          <p:cNvGrpSpPr/>
          <p:nvPr/>
        </p:nvGrpSpPr>
        <p:grpSpPr>
          <a:xfrm>
            <a:off x="0" y="1"/>
            <a:ext cx="3943919" cy="3072969"/>
            <a:chOff x="0" y="0"/>
            <a:chExt cx="7905470" cy="6182943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967B3DC-F197-4B46-8A7E-3F1021EBC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10531" y="3127404"/>
              <a:ext cx="3405731" cy="2944685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01CEB9F-DD4B-48EC-938E-EC7909398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contrast="20000"/>
            </a:blip>
            <a:stretch>
              <a:fillRect/>
            </a:stretch>
          </p:blipFill>
          <p:spPr>
            <a:xfrm>
              <a:off x="3239403" y="21909"/>
              <a:ext cx="4666067" cy="3105495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9B6069C-E491-45A3-A648-BED207FBC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160043" y="2559312"/>
              <a:ext cx="3308524" cy="360178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F256643-898E-4A6F-96D0-08266FA38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9366172">
              <a:off x="916817" y="14871"/>
              <a:ext cx="1794976" cy="2692400"/>
            </a:xfrm>
            <a:prstGeom prst="rect">
              <a:avLst/>
            </a:prstGeom>
            <a:ln>
              <a:noFill/>
            </a:ln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F5D9A39-C59C-4811-B36D-C77CD69ECAEA}"/>
                </a:ext>
              </a:extLst>
            </p:cNvPr>
            <p:cNvSpPr/>
            <p:nvPr/>
          </p:nvSpPr>
          <p:spPr>
            <a:xfrm>
              <a:off x="0" y="0"/>
              <a:ext cx="7903535" cy="6182943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9513F4E2-9FED-4642-B162-B9CE8EBC901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382" t="1847"/>
          <a:stretch/>
        </p:blipFill>
        <p:spPr>
          <a:xfrm>
            <a:off x="3954421" y="8318"/>
            <a:ext cx="4049851" cy="305106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B46C364-441D-4FD3-B423-1DF449D2630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119"/>
          <a:stretch/>
        </p:blipFill>
        <p:spPr>
          <a:xfrm>
            <a:off x="-6766" y="3116915"/>
            <a:ext cx="3921113" cy="306602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27ABCCF-8585-40F8-BB17-42EC58FC91D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884" t="2315" r="1830"/>
          <a:stretch/>
        </p:blipFill>
        <p:spPr>
          <a:xfrm>
            <a:off x="3974998" y="3119120"/>
            <a:ext cx="3998734" cy="3073983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8A18938-252B-4671-9DF8-E4895C7D5F42}"/>
              </a:ext>
            </a:extLst>
          </p:cNvPr>
          <p:cNvCxnSpPr>
            <a:cxnSpLocks/>
          </p:cNvCxnSpPr>
          <p:nvPr/>
        </p:nvCxnSpPr>
        <p:spPr>
          <a:xfrm flipH="1" flipV="1">
            <a:off x="3935823" y="-3066"/>
            <a:ext cx="19566" cy="6182942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78DAC01-4F1A-4091-9F55-7F723114CB7D}"/>
              </a:ext>
            </a:extLst>
          </p:cNvPr>
          <p:cNvCxnSpPr>
            <a:cxnSpLocks/>
          </p:cNvCxnSpPr>
          <p:nvPr/>
        </p:nvCxnSpPr>
        <p:spPr>
          <a:xfrm>
            <a:off x="-6350" y="3091577"/>
            <a:ext cx="8010622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88F0917-3904-4487-AD56-1D557DBD38EC}"/>
              </a:ext>
            </a:extLst>
          </p:cNvPr>
          <p:cNvCxnSpPr>
            <a:cxnSpLocks/>
          </p:cNvCxnSpPr>
          <p:nvPr/>
        </p:nvCxnSpPr>
        <p:spPr>
          <a:xfrm flipH="1" flipV="1">
            <a:off x="7995208" y="1230"/>
            <a:ext cx="19566" cy="6182942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6353B5-13D1-47E3-B34A-697BC93DDD5C}"/>
              </a:ext>
            </a:extLst>
          </p:cNvPr>
          <p:cNvSpPr/>
          <p:nvPr/>
        </p:nvSpPr>
        <p:spPr>
          <a:xfrm>
            <a:off x="616204" y="956084"/>
            <a:ext cx="11194796" cy="52250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그렇다면 이 영화에서 나왔던 미래의 모습은 실제 현재의 모습과 얼마나 닮았을까요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? 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화상 전화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, 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움직임을 인식하는 게임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, 3D 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입체 영상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, 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하늘을 나는 자동차 등 놀랍게도 대부분이 우리 일상생활에서도 쓰이고 있거나 이미 개발되어 있는 것들입니다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. 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스마트폰의 보급으로 화상 전화가 가능해져 많은 사람들이 화상 전화를 사용하고 있습니다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. 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게임을 할 때 버튼이 아닌 움직임을 인식하도록 하는 기술도 이미 널리 사용되고 있습니다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. 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영화관 앞에서 실제와 같은 입체적인 영상으로 주인공을 깜짝 놀라게 했던 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3D 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입체 영상 기술 역시 널리 사용되고 있습니다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. 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하늘을 나는 자동차는 아직 널리 사용되고 있지는 않지만 이미 한 회사에 의해 개발되어 있습니다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. 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697D6C67-9D56-4182-9201-7EA7D6F9B31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Star: 8 Points 7">
            <a:extLst>
              <a:ext uri="{FF2B5EF4-FFF2-40B4-BE49-F238E27FC236}">
                <a16:creationId xmlns:a16="http://schemas.microsoft.com/office/drawing/2014/main" id="{BC8D08E9-0EFF-45FE-A603-61E0B2FE2556}"/>
              </a:ext>
            </a:extLst>
          </p:cNvPr>
          <p:cNvSpPr/>
          <p:nvPr/>
        </p:nvSpPr>
        <p:spPr>
          <a:xfrm>
            <a:off x="616204" y="102032"/>
            <a:ext cx="1392647" cy="942630"/>
          </a:xfrm>
          <a:prstGeom prst="star8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24270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D19221E-C23E-40EF-9038-A0DC3357265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1EE358-374C-4F12-BC4D-A7B94377A57D}"/>
              </a:ext>
            </a:extLst>
          </p:cNvPr>
          <p:cNvSpPr txBox="1"/>
          <p:nvPr/>
        </p:nvSpPr>
        <p:spPr>
          <a:xfrm>
            <a:off x="2525486" y="5151627"/>
            <a:ext cx="9579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/>
              <a:t>오디오를 다시 한 번 들으면서 교과서 </a:t>
            </a:r>
            <a:r>
              <a:rPr lang="en-US" altLang="ko-KR" sz="3000" b="1" dirty="0"/>
              <a:t>97</a:t>
            </a:r>
            <a:r>
              <a:rPr lang="ko-KR" altLang="en-US" sz="3000" b="1" dirty="0"/>
              <a:t>쪽 연습문제를 마무리해 봅시다</a:t>
            </a:r>
            <a:r>
              <a:rPr lang="en-US" altLang="ko-KR" sz="3000" b="1" dirty="0"/>
              <a:t>.</a:t>
            </a:r>
            <a:endParaRPr lang="en-US" sz="3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976F37-B686-4783-9203-DD210AD5B23C}"/>
              </a:ext>
            </a:extLst>
          </p:cNvPr>
          <p:cNvSpPr/>
          <p:nvPr/>
        </p:nvSpPr>
        <p:spPr>
          <a:xfrm>
            <a:off x="646684" y="5133265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26</a:t>
            </a:r>
            <a:endParaRPr lang="en-US" sz="1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6353B5-13D1-47E3-B34A-697BC93DDD5C}"/>
              </a:ext>
            </a:extLst>
          </p:cNvPr>
          <p:cNvSpPr/>
          <p:nvPr/>
        </p:nvSpPr>
        <p:spPr>
          <a:xfrm>
            <a:off x="628396" y="1111764"/>
            <a:ext cx="11194796" cy="31567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반면 아직 실현되지 못한 기술도 있는데요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. 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바로 물위를 나는 보드입니다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. 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영화에서는 땅 위에서도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, 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물위에서도 자유자재로 스케이트 보드를 타고 다니는 사람들의 모습이 나오는데요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. 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안타깝게도 이러한 제품이 개발되기까지는 아직 많은 시간이 걸릴 것으로 예상됩니다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. 30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년 전에 상상한 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2010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년대의 모습을 담고 있는 ‘백투더퓨처 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2’. </a:t>
            </a:r>
            <a:r>
              <a:rPr lang="ko-KR" altLang="en-US" sz="2800" dirty="0">
                <a:solidFill>
                  <a:srgbClr val="221E1F"/>
                </a:solidFill>
                <a:latin typeface="DRQYER+DXNgoStd-20"/>
              </a:rPr>
              <a:t>우리의 상상력이 사회를 어떻게 바꾸는지를 잘 보여 줍니다</a:t>
            </a:r>
            <a:r>
              <a:rPr lang="en-US" altLang="ko-KR" sz="2800" dirty="0">
                <a:solidFill>
                  <a:srgbClr val="221E1F"/>
                </a:solidFill>
                <a:latin typeface="DRQYER+DXNgoStd-20"/>
              </a:rPr>
              <a:t>.</a:t>
            </a:r>
            <a:endParaRPr lang="en-US" sz="2800" dirty="0"/>
          </a:p>
        </p:txBody>
      </p:sp>
      <p:sp>
        <p:nvSpPr>
          <p:cNvPr id="8" name="Star: 8 Points 7">
            <a:extLst>
              <a:ext uri="{FF2B5EF4-FFF2-40B4-BE49-F238E27FC236}">
                <a16:creationId xmlns:a16="http://schemas.microsoft.com/office/drawing/2014/main" id="{BC8D08E9-0EFF-45FE-A603-61E0B2FE2556}"/>
              </a:ext>
            </a:extLst>
          </p:cNvPr>
          <p:cNvSpPr/>
          <p:nvPr/>
        </p:nvSpPr>
        <p:spPr>
          <a:xfrm>
            <a:off x="616204" y="156896"/>
            <a:ext cx="1392647" cy="942630"/>
          </a:xfrm>
          <a:prstGeom prst="star8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3</a:t>
            </a:r>
          </a:p>
        </p:txBody>
      </p:sp>
      <p:pic>
        <p:nvPicPr>
          <p:cNvPr id="9" name="026 (1)">
            <a:hlinkClick r:id="" action="ppaction://media"/>
            <a:extLst>
              <a:ext uri="{FF2B5EF4-FFF2-40B4-BE49-F238E27FC236}">
                <a16:creationId xmlns:a16="http://schemas.microsoft.com/office/drawing/2014/main" id="{E1F9D04D-6A7F-40D4-8BA5-86024FD975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82855" y="5133264"/>
            <a:ext cx="942631" cy="94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58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69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D19221E-C23E-40EF-9038-A0DC3357265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BEE264-E112-4C10-872D-26B86F67840D}"/>
              </a:ext>
            </a:extLst>
          </p:cNvPr>
          <p:cNvSpPr/>
          <p:nvPr/>
        </p:nvSpPr>
        <p:spPr>
          <a:xfrm>
            <a:off x="274320" y="4678110"/>
            <a:ext cx="20111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3"/>
              </a:rPr>
              <a:t>https://www.youtube.com/watch?v=fCjsUxbNmIs&amp;list=PL5KI61NwTwFttyFgZSPw0-54Osa_QJzp1</a:t>
            </a:r>
            <a:endParaRPr lang="en-US" sz="1600" dirty="0"/>
          </a:p>
        </p:txBody>
      </p:sp>
      <p:pic>
        <p:nvPicPr>
          <p:cNvPr id="3" name="Online Media 2" title="Back to the Future Part 2 (1/12) Movie CLIP - We Don't Need Roads (1989) HD">
            <a:hlinkClick r:id="" action="ppaction://media"/>
            <a:extLst>
              <a:ext uri="{FF2B5EF4-FFF2-40B4-BE49-F238E27FC236}">
                <a16:creationId xmlns:a16="http://schemas.microsoft.com/office/drawing/2014/main" id="{A136851B-67CE-4B24-82F3-776C6515947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85475" y="585216"/>
            <a:ext cx="9577428" cy="53873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croll: Vertical 3">
            <a:extLst>
              <a:ext uri="{FF2B5EF4-FFF2-40B4-BE49-F238E27FC236}">
                <a16:creationId xmlns:a16="http://schemas.microsoft.com/office/drawing/2014/main" id="{EEFCACDA-B971-4081-AC5C-C563B5364679}"/>
              </a:ext>
            </a:extLst>
          </p:cNvPr>
          <p:cNvSpPr/>
          <p:nvPr/>
        </p:nvSpPr>
        <p:spPr>
          <a:xfrm>
            <a:off x="22598" y="182880"/>
            <a:ext cx="2514600" cy="3822192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오디오 속 영화 엿보기</a:t>
            </a:r>
            <a:endParaRPr lang="en-US" altLang="ko-KR" sz="2800" dirty="0"/>
          </a:p>
          <a:p>
            <a:pPr algn="ctr"/>
            <a:endParaRPr lang="en-US" altLang="ko-KR" sz="2800" dirty="0"/>
          </a:p>
          <a:p>
            <a:pPr algn="ctr"/>
            <a:r>
              <a:rPr lang="ko-KR" altLang="en-US" sz="4000" b="1" dirty="0"/>
              <a:t>백투더</a:t>
            </a:r>
            <a:endParaRPr lang="en-US" altLang="ko-KR" sz="4000" b="1" dirty="0"/>
          </a:p>
          <a:p>
            <a:pPr algn="ctr"/>
            <a:r>
              <a:rPr lang="ko-KR" altLang="en-US" sz="4000" b="1" dirty="0"/>
              <a:t>퓨처 </a:t>
            </a:r>
            <a:r>
              <a:rPr lang="en-US" altLang="ko-KR" sz="4000" b="1" dirty="0"/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C80EF5-97D8-4557-AB18-8661818B70C3}"/>
              </a:ext>
            </a:extLst>
          </p:cNvPr>
          <p:cNvSpPr txBox="1"/>
          <p:nvPr/>
        </p:nvSpPr>
        <p:spPr>
          <a:xfrm>
            <a:off x="2537198" y="182880"/>
            <a:ext cx="93257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/>
              <a:t>* </a:t>
            </a:r>
            <a:r>
              <a:rPr lang="ko-KR" altLang="en-US" sz="1600" dirty="0"/>
              <a:t>유튜브에서 이어지는 영화를 계속 볼 수 있습니다</a:t>
            </a:r>
            <a:r>
              <a:rPr lang="en-US" altLang="ko-KR" sz="1600" dirty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16290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023CCC49-B660-4F32-80E8-C319506AA7D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F857FB-86A5-4B27-B3A6-7F9DC575D87D}"/>
              </a:ext>
            </a:extLst>
          </p:cNvPr>
          <p:cNvSpPr txBox="1"/>
          <p:nvPr/>
        </p:nvSpPr>
        <p:spPr>
          <a:xfrm>
            <a:off x="604520" y="1503680"/>
            <a:ext cx="109829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altLang="ko-KR" sz="3600" dirty="0"/>
              <a:t>6</a:t>
            </a:r>
            <a:r>
              <a:rPr lang="ko-KR" altLang="en-US" sz="3600" dirty="0"/>
              <a:t>과에서 </a:t>
            </a:r>
            <a:r>
              <a:rPr lang="en-US" altLang="ko-KR" sz="3600" dirty="0"/>
              <a:t>9</a:t>
            </a:r>
            <a:r>
              <a:rPr lang="ko-KR" altLang="en-US" sz="3600" dirty="0"/>
              <a:t>과까지 배운 내용들을 생각하면서 교과서와 워크북 연습문제들을 모두 마무리하세요</a:t>
            </a:r>
            <a:r>
              <a:rPr lang="en-US" altLang="ko-KR" sz="3600" dirty="0"/>
              <a:t>.</a:t>
            </a:r>
          </a:p>
          <a:p>
            <a:pPr algn="ctr"/>
            <a:endParaRPr lang="en-US" sz="3600" dirty="0"/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ko-KR" altLang="en-US" sz="3600" dirty="0"/>
              <a:t>모르는 것이나 궁금한 것은 선생님께 질문하세요</a:t>
            </a:r>
            <a:r>
              <a:rPr lang="en-US" altLang="ko-KR" sz="3600" dirty="0"/>
              <a:t>.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endParaRPr lang="en-US" sz="3600" dirty="0"/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ko-KR" altLang="en-US" sz="3600" dirty="0"/>
              <a:t>수고 많았습니다</a:t>
            </a:r>
            <a:r>
              <a:rPr lang="en-US" altLang="ko-KR" sz="3600" dirty="0"/>
              <a:t>!!!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20089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5343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6-2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6-2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6-2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 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온라인 교육 자료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Unit 06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6-2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 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온라인 교육 자료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Unit 07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6-2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 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온라인 교육 자료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Unit 08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6-2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 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온라인 교육 자료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Unit 09</a:t>
            </a: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https://www.wbez.org/stories/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making-the-korean-demilitarized-zone-a-peace-park/22383eab-d3f1-4943-a893-33b3b891ee31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http://movie.naver.com/movie/bi/mi/basic.nhn?code=15899</a:t>
            </a:r>
            <a:endParaRPr lang="en-US" altLang="ko-KR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https://www.youtube.com/watch?v=fCjsUxbNmIs&amp;list=PL5KI61NwTwFttyFgZSPw0-54Osa_QJzp1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Google.com</a:t>
            </a:r>
          </a:p>
          <a:p>
            <a:pPr marL="457200" indent="-457200">
              <a:buFontTx/>
              <a:buAutoNum type="arabicPeriod"/>
            </a:pPr>
            <a:endParaRPr lang="en-US" altLang="ko-KR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33466D34-DF5E-48F9-BF23-9DADA3DC938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E1FBCA8-A972-4584-9837-DD12A3C64623}"/>
              </a:ext>
            </a:extLst>
          </p:cNvPr>
          <p:cNvGrpSpPr/>
          <p:nvPr/>
        </p:nvGrpSpPr>
        <p:grpSpPr>
          <a:xfrm>
            <a:off x="578970" y="304551"/>
            <a:ext cx="4917590" cy="1102943"/>
            <a:chOff x="7274410" y="5080000"/>
            <a:chExt cx="4917590" cy="110294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EC6E7C1-9009-49D7-A1BD-4AE91D7B2308}"/>
                </a:ext>
              </a:extLst>
            </p:cNvPr>
            <p:cNvSpPr/>
            <p:nvPr/>
          </p:nvSpPr>
          <p:spPr>
            <a:xfrm>
              <a:off x="8403783" y="5446806"/>
              <a:ext cx="3788217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dirty="0">
                  <a:hlinkClick r:id="rId2"/>
                </a:rPr>
                <a:t>https://quizlet.com/class/14390278/</a:t>
              </a:r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25DCB78-8B98-42C1-8917-2CD8FC15F168}"/>
                </a:ext>
              </a:extLst>
            </p:cNvPr>
            <p:cNvSpPr/>
            <p:nvPr/>
          </p:nvSpPr>
          <p:spPr>
            <a:xfrm>
              <a:off x="7274410" y="5080000"/>
              <a:ext cx="1134140" cy="110294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단어 학습 링크</a:t>
              </a:r>
              <a:endParaRPr lang="en-US" dirty="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6A904DBE-4D77-474C-B5CA-903B8A1E55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175"/>
          <a:stretch/>
        </p:blipFill>
        <p:spPr>
          <a:xfrm>
            <a:off x="1708343" y="1224612"/>
            <a:ext cx="9622983" cy="459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47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057264-3D06-4733-90EF-BFE809CC04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90" t="30474" r="7898" b="36231"/>
          <a:stretch/>
        </p:blipFill>
        <p:spPr>
          <a:xfrm>
            <a:off x="0" y="144733"/>
            <a:ext cx="9819861" cy="1834846"/>
          </a:xfrm>
          <a:prstGeom prst="rect">
            <a:avLst/>
          </a:prstGeom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33466D34-DF5E-48F9-BF23-9DADA3DC938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BB33404-3CF4-4225-A361-FACC031B5498}"/>
              </a:ext>
            </a:extLst>
          </p:cNvPr>
          <p:cNvSpPr/>
          <p:nvPr/>
        </p:nvSpPr>
        <p:spPr>
          <a:xfrm>
            <a:off x="10036629" y="250371"/>
            <a:ext cx="1926770" cy="178794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워크북 </a:t>
            </a:r>
            <a:r>
              <a:rPr lang="en-US" altLang="ko-KR" sz="2800" dirty="0"/>
              <a:t>41</a:t>
            </a:r>
            <a:r>
              <a:rPr lang="ko-KR" altLang="en-US" sz="2800" dirty="0"/>
              <a:t>쪽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33FA07-12AC-4C6F-B433-D4C29D3079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250" t="17391" r="20516" b="6667"/>
          <a:stretch/>
        </p:blipFill>
        <p:spPr>
          <a:xfrm>
            <a:off x="109331" y="2008495"/>
            <a:ext cx="4442792" cy="42613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0AE62D-B676-461B-91CA-09CCDC42CC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456" t="30577" r="48696" b="23479"/>
          <a:stretch/>
        </p:blipFill>
        <p:spPr>
          <a:xfrm>
            <a:off x="4416285" y="2137702"/>
            <a:ext cx="3882889" cy="34869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E75B89-AA0E-4503-A2C5-E5A1996162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424" t="30577" r="14728" b="23479"/>
          <a:stretch/>
        </p:blipFill>
        <p:spPr>
          <a:xfrm>
            <a:off x="8309111" y="2170065"/>
            <a:ext cx="3882889" cy="378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701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82F82F8-88BA-450D-A2B3-80542CE9EA25}"/>
              </a:ext>
            </a:extLst>
          </p:cNvPr>
          <p:cNvGrpSpPr/>
          <p:nvPr/>
        </p:nvGrpSpPr>
        <p:grpSpPr>
          <a:xfrm>
            <a:off x="6797040" y="1351279"/>
            <a:ext cx="5252720" cy="3231933"/>
            <a:chOff x="6797040" y="1563436"/>
            <a:chExt cx="5394960" cy="3369328"/>
          </a:xfrm>
        </p:grpSpPr>
        <p:pic>
          <p:nvPicPr>
            <p:cNvPr id="1026" name="Picture 2" descr="할머니 무릎 위 옛날이야기, 아이들을 찾아갑니다 '아름다운 이야기 ...">
              <a:extLst>
                <a:ext uri="{FF2B5EF4-FFF2-40B4-BE49-F238E27FC236}">
                  <a16:creationId xmlns:a16="http://schemas.microsoft.com/office/drawing/2014/main" id="{2275E487-767A-4268-ACEE-C105A4F1B45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98" t="37581"/>
            <a:stretch/>
          </p:blipFill>
          <p:spPr bwMode="auto">
            <a:xfrm>
              <a:off x="6797040" y="1563436"/>
              <a:ext cx="5160570" cy="336932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FD1D033-A34A-4D5C-AA74-F365DDE301F8}"/>
                </a:ext>
              </a:extLst>
            </p:cNvPr>
            <p:cNvSpPr txBox="1"/>
            <p:nvPr/>
          </p:nvSpPr>
          <p:spPr>
            <a:xfrm>
              <a:off x="10478972" y="4568475"/>
              <a:ext cx="17130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©naver.com</a:t>
              </a:r>
            </a:p>
          </p:txBody>
        </p:sp>
      </p:grp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53F9E-2703-41BA-B866-4A0FA4A342E4}"/>
              </a:ext>
            </a:extLst>
          </p:cNvPr>
          <p:cNvSpPr txBox="1"/>
          <p:nvPr/>
        </p:nvSpPr>
        <p:spPr>
          <a:xfrm>
            <a:off x="599440" y="1593403"/>
            <a:ext cx="10989402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로라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저는 할머니한테서 배웠어요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 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9" y="113391"/>
            <a:ext cx="60719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b="1" dirty="0">
                <a:latin typeface="+mn-ea"/>
              </a:rPr>
              <a:t>Unit 06</a:t>
            </a:r>
            <a:r>
              <a:rPr lang="ko-KR" altLang="en-US" sz="3200" b="1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문법 </a:t>
            </a:r>
            <a:r>
              <a:rPr lang="en-US" altLang="ko-KR" sz="3200" dirty="0">
                <a:latin typeface="+mn-ea"/>
              </a:rPr>
              <a:t>1 </a:t>
            </a:r>
            <a:r>
              <a:rPr lang="ko-KR" altLang="en-US" sz="3200" dirty="0">
                <a:latin typeface="+mn-ea"/>
              </a:rPr>
              <a:t>덕분에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603158" y="935187"/>
            <a:ext cx="10989402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처음에 한국말을 </a:t>
            </a:r>
            <a:r>
              <a:rPr lang="ko-KR" altLang="en-US" sz="3200" dirty="0" err="1">
                <a:latin typeface="+mn-ea"/>
              </a:rPr>
              <a:t>누구한테서</a:t>
            </a:r>
            <a:r>
              <a:rPr lang="ko-KR" altLang="en-US" sz="3200" dirty="0">
                <a:latin typeface="+mn-ea"/>
              </a:rPr>
              <a:t> 배웠어요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B9142-279E-4743-9870-8F213ABDC5C9}"/>
              </a:ext>
            </a:extLst>
          </p:cNvPr>
          <p:cNvSpPr txBox="1"/>
          <p:nvPr/>
        </p:nvSpPr>
        <p:spPr>
          <a:xfrm>
            <a:off x="599440" y="2264187"/>
            <a:ext cx="6197600" cy="2401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그래요</a:t>
            </a:r>
            <a:r>
              <a:rPr lang="en-US" altLang="ko-KR" sz="3200" dirty="0">
                <a:latin typeface="+mn-ea"/>
              </a:rPr>
              <a:t>? </a:t>
            </a:r>
            <a:r>
              <a:rPr lang="ko-KR" altLang="en-US" sz="3200" dirty="0">
                <a:latin typeface="+mn-ea"/>
              </a:rPr>
              <a:t>할머니한테서 한국말을 배워서 할머니가 고맙지요</a:t>
            </a:r>
            <a:r>
              <a:rPr lang="en-US" altLang="ko-KR" sz="3200" dirty="0">
                <a:latin typeface="+mn-ea"/>
              </a:rPr>
              <a:t>? </a:t>
            </a:r>
            <a:r>
              <a:rPr lang="ko-KR" altLang="en-US" sz="3200" dirty="0">
                <a:latin typeface="+mn-ea"/>
              </a:rPr>
              <a:t>할머니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덕분에</a:t>
            </a:r>
            <a:r>
              <a:rPr lang="ko-KR" altLang="en-US" sz="3200" dirty="0">
                <a:latin typeface="+mn-ea"/>
              </a:rPr>
              <a:t> 한국말을 배우기 시작했군요</a:t>
            </a:r>
            <a:r>
              <a:rPr lang="en-US" altLang="ko-KR" sz="3200" dirty="0">
                <a:latin typeface="+mn-ea"/>
              </a:rPr>
              <a:t>.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426720" y="4695430"/>
            <a:ext cx="11338560" cy="1507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우리들은 모두 다른 사람들 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덕분에</a:t>
            </a:r>
            <a:r>
              <a:rPr lang="ko-KR" altLang="en-US" sz="3600" b="1" dirty="0">
                <a:latin typeface="+mn-ea"/>
              </a:rPr>
              <a:t> 이렇게 한국어를 잘하게 됐어요</a:t>
            </a:r>
            <a:r>
              <a:rPr lang="en-US" altLang="ko-KR" sz="3600" b="1" dirty="0">
                <a:latin typeface="+mn-ea"/>
              </a:rPr>
              <a:t>.</a:t>
            </a:r>
            <a:endParaRPr lang="en-US" sz="2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9600" y="239528"/>
            <a:ext cx="604829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b="1" dirty="0">
                <a:latin typeface="+mn-ea"/>
              </a:rPr>
              <a:t>Unit 06</a:t>
            </a:r>
            <a:r>
              <a:rPr lang="ko-KR" altLang="en-US" sz="3200" dirty="0">
                <a:latin typeface="+mn-ea"/>
              </a:rPr>
              <a:t> 문법 </a:t>
            </a:r>
            <a:r>
              <a:rPr lang="en-US" altLang="ko-KR" sz="3200" dirty="0">
                <a:latin typeface="+mn-ea"/>
              </a:rPr>
              <a:t>2 –</a:t>
            </a:r>
            <a:r>
              <a:rPr lang="ko-KR" altLang="en-US" sz="3200" dirty="0">
                <a:latin typeface="+mn-ea"/>
              </a:rPr>
              <a:t>는 데에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685800" y="4609663"/>
            <a:ext cx="10820400" cy="157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도르래 덕분에 물을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길어 올리는 데에 </a:t>
            </a:r>
            <a:r>
              <a:rPr lang="ko-KR" altLang="en-US" sz="3600" b="1" dirty="0">
                <a:latin typeface="+mn-ea"/>
              </a:rPr>
              <a:t>큰 힘이 </a:t>
            </a:r>
            <a:endParaRPr lang="en-US" altLang="ko-KR" sz="3600" b="1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들지 않았겠군요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E20B4-1577-4078-BC99-52D1EB55B48D}"/>
              </a:ext>
            </a:extLst>
          </p:cNvPr>
          <p:cNvSpPr txBox="1"/>
          <p:nvPr/>
        </p:nvSpPr>
        <p:spPr>
          <a:xfrm>
            <a:off x="609600" y="2761582"/>
            <a:ext cx="743712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조쉬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도르래는 무거운 것을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들어 올리는 데에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 사용하는 물건이에요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81C09-51DA-4DDC-84C2-157138C96B78}"/>
              </a:ext>
            </a:extLst>
          </p:cNvPr>
          <p:cNvSpPr txBox="1"/>
          <p:nvPr/>
        </p:nvSpPr>
        <p:spPr>
          <a:xfrm>
            <a:off x="609600" y="965742"/>
            <a:ext cx="7233920" cy="1810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도르래는 위대한 발명품이에요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어떤 일을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하는 데에 </a:t>
            </a:r>
            <a:r>
              <a:rPr lang="ko-KR" altLang="en-US" sz="3200" dirty="0">
                <a:latin typeface="+mn-ea"/>
              </a:rPr>
              <a:t>쓰는 물건인지 알아요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82E114-45A3-4C2B-9EE6-EB43F4210998}"/>
              </a:ext>
            </a:extLst>
          </p:cNvPr>
          <p:cNvSpPr txBox="1"/>
          <p:nvPr/>
        </p:nvSpPr>
        <p:spPr>
          <a:xfrm>
            <a:off x="10565417" y="4022768"/>
            <a:ext cx="16265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©kr.123rf.com</a:t>
            </a:r>
          </a:p>
        </p:txBody>
      </p:sp>
      <p:pic>
        <p:nvPicPr>
          <p:cNvPr id="3" name="Picture 2" descr="Pulley Cliparts, Stock Vector And Royalty Free Pulley Illustrations">
            <a:extLst>
              <a:ext uri="{FF2B5EF4-FFF2-40B4-BE49-F238E27FC236}">
                <a16:creationId xmlns:a16="http://schemas.microsoft.com/office/drawing/2014/main" id="{3CD31ACE-A7FD-4169-A777-708CC737F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15" b="97980" l="1556" r="98000">
                        <a14:foregroundMark x1="24444" y1="2273" x2="23111" y2="12626"/>
                        <a14:foregroundMark x1="71778" y1="34848" x2="75111" y2="38636"/>
                        <a14:foregroundMark x1="90000" y1="24495" x2="90222" y2="41667"/>
                        <a14:foregroundMark x1="93333" y1="22980" x2="96000" y2="31061"/>
                        <a14:foregroundMark x1="96222" y1="53283" x2="98222" y2="55051"/>
                        <a14:foregroundMark x1="20222" y1="83586" x2="34222" y2="83838"/>
                        <a14:foregroundMark x1="34222" y1="83838" x2="42000" y2="88131"/>
                        <a14:foregroundMark x1="11111" y1="81818" x2="24222" y2="79040"/>
                        <a14:foregroundMark x1="24222" y1="79040" x2="24667" y2="78535"/>
                        <a14:foregroundMark x1="15111" y1="73232" x2="12667" y2="77778"/>
                        <a14:foregroundMark x1="6000" y1="82323" x2="11778" y2="82576"/>
                        <a14:foregroundMark x1="1556" y1="81818" x2="1556" y2="81818"/>
                        <a14:foregroundMark x1="12222" y1="85354" x2="19333" y2="86364"/>
                        <a14:foregroundMark x1="29556" y1="85354" x2="38222" y2="91919"/>
                        <a14:foregroundMark x1="38222" y1="91919" x2="38222" y2="92172"/>
                        <a14:foregroundMark x1="39333" y1="97727" x2="40222" y2="98232"/>
                        <a14:foregroundMark x1="98000" y1="84091" x2="98000" y2="84596"/>
                        <a14:foregroundMark x1="67111" y1="1515" x2="66444" y2="15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999" y="239528"/>
            <a:ext cx="4673326" cy="411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53F9E-2703-41BA-B866-4A0FA4A342E4}"/>
              </a:ext>
            </a:extLst>
          </p:cNvPr>
          <p:cNvSpPr txBox="1"/>
          <p:nvPr/>
        </p:nvSpPr>
        <p:spPr>
          <a:xfrm>
            <a:off x="4433478" y="2138093"/>
            <a:ext cx="795156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로라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아니요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,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사람들이 자동차를 이용한 후부터 심해졌어요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 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9" y="113391"/>
            <a:ext cx="60719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b="1" dirty="0">
                <a:latin typeface="+mn-ea"/>
              </a:rPr>
              <a:t>Unit 07</a:t>
            </a:r>
            <a:r>
              <a:rPr lang="ko-KR" altLang="en-US" sz="3200" dirty="0">
                <a:latin typeface="+mn-ea"/>
              </a:rPr>
              <a:t> 문법 </a:t>
            </a:r>
            <a:r>
              <a:rPr lang="en-US" altLang="ko-KR" sz="3200" dirty="0">
                <a:latin typeface="+mn-ea"/>
              </a:rPr>
              <a:t>1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면서부터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4433478" y="896143"/>
            <a:ext cx="871356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한국은 요즘 대기 오염 문제가 심각해요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그런데 옛날에도 그랬을까요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B9142-279E-4743-9870-8F213ABDC5C9}"/>
              </a:ext>
            </a:extLst>
          </p:cNvPr>
          <p:cNvSpPr txBox="1"/>
          <p:nvPr/>
        </p:nvSpPr>
        <p:spPr>
          <a:xfrm>
            <a:off x="4433478" y="3375210"/>
            <a:ext cx="775852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맞아요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자동차를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이용하면서부터</a:t>
            </a:r>
            <a:r>
              <a:rPr lang="ko-KR" altLang="en-US" sz="3200" dirty="0">
                <a:latin typeface="+mn-ea"/>
              </a:rPr>
              <a:t> 대기 오염이 심해졌어요</a:t>
            </a:r>
            <a:r>
              <a:rPr lang="en-US" altLang="ko-KR" sz="3200" dirty="0">
                <a:latin typeface="+mn-ea"/>
              </a:rPr>
              <a:t>.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5167485"/>
            <a:ext cx="12192000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공장이 많이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생기면서부터</a:t>
            </a:r>
            <a:r>
              <a:rPr lang="ko-KR" altLang="en-US" sz="3600" b="1" dirty="0">
                <a:latin typeface="+mn-ea"/>
              </a:rPr>
              <a:t> 대기 오염이 심해졌어요</a:t>
            </a:r>
            <a:r>
              <a:rPr lang="en-US" altLang="ko-KR" sz="3600" b="1" dirty="0">
                <a:latin typeface="+mn-ea"/>
              </a:rPr>
              <a:t>.</a:t>
            </a:r>
            <a:endParaRPr lang="en-US" sz="2800" b="1" dirty="0">
              <a:latin typeface="+mn-ea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B2D2E4C-2844-4501-9355-9D861205C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23" y="1103405"/>
            <a:ext cx="4442001" cy="305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14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9600" y="239528"/>
            <a:ext cx="501155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b="1" dirty="0">
                <a:latin typeface="+mn-ea"/>
              </a:rPr>
              <a:t>Unit 07</a:t>
            </a:r>
            <a:r>
              <a:rPr lang="ko-KR" altLang="en-US" sz="3200" dirty="0">
                <a:latin typeface="+mn-ea"/>
              </a:rPr>
              <a:t> 문법 </a:t>
            </a:r>
            <a:r>
              <a:rPr lang="en-US" altLang="ko-KR" sz="3200" dirty="0">
                <a:latin typeface="+mn-ea"/>
              </a:rPr>
              <a:t>2 </a:t>
            </a:r>
            <a:r>
              <a:rPr lang="ko-KR" altLang="en-US" sz="3200" dirty="0">
                <a:latin typeface="+mn-ea"/>
              </a:rPr>
              <a:t>같은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-1" y="4996369"/>
            <a:ext cx="12192000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유리병</a:t>
            </a:r>
            <a:r>
              <a:rPr lang="en-US" altLang="ko-KR" sz="3600" b="1" dirty="0">
                <a:latin typeface="+mn-ea"/>
              </a:rPr>
              <a:t>, </a:t>
            </a:r>
            <a:r>
              <a:rPr lang="ko-KR" altLang="en-US" sz="3600" b="1" dirty="0">
                <a:latin typeface="+mn-ea"/>
              </a:rPr>
              <a:t>종이</a:t>
            </a:r>
            <a:r>
              <a:rPr lang="en-US" altLang="ko-KR" sz="3600" b="1" dirty="0">
                <a:latin typeface="+mn-ea"/>
              </a:rPr>
              <a:t>, </a:t>
            </a:r>
            <a:r>
              <a:rPr lang="ko-KR" altLang="en-US" sz="3600" b="1" dirty="0">
                <a:latin typeface="+mn-ea"/>
              </a:rPr>
              <a:t>플라스틱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같은</a:t>
            </a:r>
            <a:r>
              <a:rPr lang="ko-KR" altLang="en-US" sz="3600" b="1" dirty="0">
                <a:latin typeface="+mn-ea"/>
              </a:rPr>
              <a:t> 것들은 재활용할 수 있어요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E20B4-1577-4078-BC99-52D1EB55B48D}"/>
              </a:ext>
            </a:extLst>
          </p:cNvPr>
          <p:cNvSpPr txBox="1"/>
          <p:nvPr/>
        </p:nvSpPr>
        <p:spPr>
          <a:xfrm>
            <a:off x="609600" y="2246724"/>
            <a:ext cx="598424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조쉬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곰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,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뱀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,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개구리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같은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 동물은 겨울에 잠을 자요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81C09-51DA-4DDC-84C2-157138C96B78}"/>
              </a:ext>
            </a:extLst>
          </p:cNvPr>
          <p:cNvSpPr txBox="1"/>
          <p:nvPr/>
        </p:nvSpPr>
        <p:spPr>
          <a:xfrm>
            <a:off x="609600" y="965742"/>
            <a:ext cx="653288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겨울에 잠을 자는 동물은 뭐가 있죠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A81A6D-8DB4-4132-B742-A8EEF69D4629}"/>
              </a:ext>
            </a:extLst>
          </p:cNvPr>
          <p:cNvSpPr txBox="1"/>
          <p:nvPr/>
        </p:nvSpPr>
        <p:spPr>
          <a:xfrm>
            <a:off x="11239186" y="4042525"/>
            <a:ext cx="9528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©bear.org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51908B51-6D8A-4369-ACE3-31F547C67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044" y="-8806"/>
            <a:ext cx="5443955" cy="408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73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53F9E-2703-41BA-B866-4A0FA4A342E4}"/>
              </a:ext>
            </a:extLst>
          </p:cNvPr>
          <p:cNvSpPr txBox="1"/>
          <p:nvPr/>
        </p:nvSpPr>
        <p:spPr>
          <a:xfrm>
            <a:off x="4433478" y="2131453"/>
            <a:ext cx="7758522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로라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점점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복잡해져 가고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있어요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 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9" y="113391"/>
            <a:ext cx="60719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b="1" dirty="0">
                <a:latin typeface="+mn-ea"/>
              </a:rPr>
              <a:t>Unit 08</a:t>
            </a:r>
            <a:r>
              <a:rPr lang="ko-KR" altLang="en-US" sz="3200" dirty="0">
                <a:latin typeface="+mn-ea"/>
              </a:rPr>
              <a:t> 문법 </a:t>
            </a:r>
            <a:r>
              <a:rPr lang="en-US" altLang="ko-KR" sz="3200" dirty="0">
                <a:latin typeface="+mn-ea"/>
              </a:rPr>
              <a:t>1 –</a:t>
            </a:r>
            <a:r>
              <a:rPr lang="ko-KR" altLang="en-US" sz="3200" dirty="0">
                <a:latin typeface="+mn-ea"/>
              </a:rPr>
              <a:t>아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어 가다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4433478" y="886311"/>
            <a:ext cx="775852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현대 도시가 어떻게 변화하고 있나요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B9142-279E-4743-9870-8F213ABDC5C9}"/>
              </a:ext>
            </a:extLst>
          </p:cNvPr>
          <p:cNvSpPr txBox="1"/>
          <p:nvPr/>
        </p:nvSpPr>
        <p:spPr>
          <a:xfrm>
            <a:off x="4433478" y="2805329"/>
            <a:ext cx="775852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맞아요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기계 문명이 발달하면 인간에게는 어떤 변화가 있을까요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5167485"/>
            <a:ext cx="12192000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미래 사회는 지금보다 나쁘게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변해 갈까요</a:t>
            </a:r>
            <a:r>
              <a:rPr lang="en-US" altLang="ko-KR" sz="3600" b="1" dirty="0">
                <a:latin typeface="+mn-ea"/>
              </a:rPr>
              <a:t>?</a:t>
            </a:r>
            <a:endParaRPr lang="en-US" sz="2800" b="1" dirty="0">
              <a:latin typeface="+mn-ea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6A24CD-B64F-495F-9215-F39B3D79E3F4}"/>
              </a:ext>
            </a:extLst>
          </p:cNvPr>
          <p:cNvGrpSpPr/>
          <p:nvPr/>
        </p:nvGrpSpPr>
        <p:grpSpPr>
          <a:xfrm>
            <a:off x="263424" y="1325846"/>
            <a:ext cx="4170054" cy="3306489"/>
            <a:chOff x="263424" y="1148870"/>
            <a:chExt cx="4170054" cy="3306489"/>
          </a:xfrm>
        </p:grpSpPr>
        <p:pic>
          <p:nvPicPr>
            <p:cNvPr id="2050" name="Picture 2" descr="Group Conversation Clipart Clip Art Images - Partner Talk Clipart ...">
              <a:extLst>
                <a:ext uri="{FF2B5EF4-FFF2-40B4-BE49-F238E27FC236}">
                  <a16:creationId xmlns:a16="http://schemas.microsoft.com/office/drawing/2014/main" id="{E9E1E3DD-D0B2-4DD2-9BB7-6FB74B2086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742" b="92903" l="9816" r="89571">
                          <a14:foregroundMark x1="36503" y1="9032" x2="36503" y2="9032"/>
                          <a14:foregroundMark x1="35890" y1="8387" x2="35890" y2="8387"/>
                          <a14:foregroundMark x1="36810" y1="8387" x2="36810" y2="8387"/>
                          <a14:foregroundMark x1="36196" y1="8387" x2="36196" y2="8387"/>
                          <a14:foregroundMark x1="30061" y1="58710" x2="29141" y2="69677"/>
                          <a14:foregroundMark x1="44479" y1="90968" x2="44479" y2="90968"/>
                          <a14:foregroundMark x1="27301" y1="65806" x2="32822" y2="71613"/>
                          <a14:foregroundMark x1="34969" y1="28387" x2="34356" y2="34839"/>
                          <a14:foregroundMark x1="69325" y1="38065" x2="67791" y2="54194"/>
                          <a14:foregroundMark x1="70859" y1="73548" x2="71166" y2="81935"/>
                          <a14:foregroundMark x1="52147" y1="91613" x2="52147" y2="91613"/>
                          <a14:foregroundMark x1="42638" y1="91613" x2="51227" y2="91613"/>
                          <a14:foregroundMark x1="68712" y1="85161" x2="70552" y2="87097"/>
                          <a14:foregroundMark x1="36196" y1="49032" x2="38344" y2="51613"/>
                          <a14:foregroundMark x1="55521" y1="72903" x2="55837" y2="74232"/>
                          <a14:foregroundMark x1="35276" y1="8387" x2="32515" y2="18065"/>
                          <a14:foregroundMark x1="33436" y1="12903" x2="33129" y2="23871"/>
                          <a14:foregroundMark x1="38344" y1="7742" x2="40184" y2="12903"/>
                          <a14:foregroundMark x1="40184" y1="10323" x2="41411" y2="14839"/>
                          <a14:foregroundMark x1="22086" y1="45806" x2="22699" y2="47742"/>
                          <a14:foregroundMark x1="27914" y1="76129" x2="29937" y2="76737"/>
                          <a14:foregroundMark x1="39796" y1="82921" x2="38650" y2="87742"/>
                          <a14:foregroundMark x1="52761" y1="78457" x2="52761" y2="88387"/>
                          <a14:foregroundMark x1="52761" y1="85806" x2="53681" y2="90968"/>
                          <a14:foregroundMark x1="57132" y1="77419" x2="56442" y2="85161"/>
                          <a14:foregroundMark x1="57314" y1="75376" x2="57247" y2="76129"/>
                          <a14:foregroundMark x1="63906" y1="68387" x2="64724" y2="70968"/>
                          <a14:foregroundMark x1="47239" y1="30323" x2="52147" y2="40000"/>
                          <a14:foregroundMark x1="43865" y1="34839" x2="44172" y2="34839"/>
                          <a14:foregroundMark x1="41104" y1="27097" x2="42638" y2="31613"/>
                          <a14:foregroundMark x1="60736" y1="38065" x2="65031" y2="45161"/>
                          <a14:foregroundMark x1="39801" y1="56129" x2="40798" y2="58065"/>
                          <a14:foregroundMark x1="39355" y1="55265" x2="39468" y2="55484"/>
                          <a14:foregroundMark x1="36810" y1="50323" x2="38076" y2="52780"/>
                          <a14:foregroundMark x1="75767" y1="75484" x2="76687" y2="81935"/>
                          <a14:foregroundMark x1="64110" y1="83226" x2="69325" y2="87097"/>
                          <a14:foregroundMark x1="63497" y1="83871" x2="68405" y2="88387"/>
                          <a14:foregroundMark x1="70859" y1="86452" x2="76074" y2="83871"/>
                          <a14:foregroundMark x1="73313" y1="40000" x2="73926" y2="47097"/>
                          <a14:foregroundMark x1="73313" y1="37419" x2="74540" y2="45161"/>
                          <a14:foregroundMark x1="52454" y1="14194" x2="52761" y2="25161"/>
                          <a14:foregroundMark x1="52147" y1="18065" x2="52147" y2="23226"/>
                          <a14:foregroundMark x1="52454" y1="14839" x2="52454" y2="18710"/>
                          <a14:foregroundMark x1="52147" y1="16129" x2="52147" y2="18710"/>
                          <a14:foregroundMark x1="60736" y1="19355" x2="58896" y2="27742"/>
                          <a14:foregroundMark x1="41104" y1="16774" x2="40798" y2="23226"/>
                          <a14:foregroundMark x1="23313" y1="67742" x2="23313" y2="70968"/>
                          <a14:foregroundMark x1="23313" y1="66452" x2="23313" y2="72258"/>
                          <a14:foregroundMark x1="23006" y1="65161" x2="26994" y2="78710"/>
                          <a14:foregroundMark x1="26994" y1="78710" x2="29798" y2="78197"/>
                          <a14:foregroundMark x1="39264" y1="90968" x2="41718" y2="92903"/>
                          <a14:backgroundMark x1="38037" y1="75484" x2="37423" y2="81935"/>
                          <a14:backgroundMark x1="37117" y1="56129" x2="36810" y2="56129"/>
                          <a14:backgroundMark x1="38037" y1="54194" x2="38037" y2="54839"/>
                          <a14:backgroundMark x1="39264" y1="55484" x2="39264" y2="56129"/>
                          <a14:backgroundMark x1="37423" y1="54194" x2="38957" y2="56129"/>
                          <a14:backgroundMark x1="53988" y1="75484" x2="54294" y2="77419"/>
                          <a14:backgroundMark x1="58282" y1="76129" x2="58282" y2="77419"/>
                          <a14:backgroundMark x1="63497" y1="68387" x2="63497" y2="68387"/>
                          <a14:backgroundMark x1="63497" y1="67742" x2="63497" y2="67097"/>
                          <a14:backgroundMark x1="63497" y1="67097" x2="62883" y2="670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7" r="19879"/>
            <a:stretch/>
          </p:blipFill>
          <p:spPr bwMode="auto">
            <a:xfrm>
              <a:off x="263424" y="1148870"/>
              <a:ext cx="4170054" cy="33064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37E2FB-2F75-4040-8FB2-3B72DAF53B1C}"/>
                </a:ext>
              </a:extLst>
            </p:cNvPr>
            <p:cNvSpPr txBox="1"/>
            <p:nvPr/>
          </p:nvSpPr>
          <p:spPr>
            <a:xfrm>
              <a:off x="497436" y="3790127"/>
              <a:ext cx="13552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©flyclipart.com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F4C1901-DA62-4041-86F1-411E827CC242}"/>
              </a:ext>
            </a:extLst>
          </p:cNvPr>
          <p:cNvSpPr txBox="1"/>
          <p:nvPr/>
        </p:nvSpPr>
        <p:spPr>
          <a:xfrm>
            <a:off x="4433478" y="4060173"/>
            <a:ext cx="7758522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조쉬</a:t>
            </a:r>
            <a:r>
              <a:rPr lang="en-US" altLang="ko-KR" sz="32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00B050"/>
                </a:solidFill>
                <a:latin typeface="+mn-ea"/>
              </a:rPr>
              <a:t>인간도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기계화되어 갈</a:t>
            </a:r>
            <a:r>
              <a:rPr lang="ko-KR" altLang="en-US" sz="3200" dirty="0">
                <a:solidFill>
                  <a:srgbClr val="00B050"/>
                </a:solidFill>
                <a:latin typeface="+mn-ea"/>
              </a:rPr>
              <a:t> 것 같아요</a:t>
            </a:r>
            <a:r>
              <a:rPr lang="en-US" altLang="ko-KR" sz="3200" dirty="0">
                <a:solidFill>
                  <a:srgbClr val="00B050"/>
                </a:solidFill>
                <a:latin typeface="+mn-ea"/>
              </a:rPr>
              <a:t>.</a:t>
            </a:r>
            <a:r>
              <a:rPr lang="ko-KR" altLang="en-US" sz="3200" dirty="0">
                <a:solidFill>
                  <a:srgbClr val="00B050"/>
                </a:solidFill>
                <a:latin typeface="+mn-ea"/>
              </a:rPr>
              <a:t> </a:t>
            </a:r>
            <a:endParaRPr lang="en-US" sz="3200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4290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1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5412</TotalTime>
  <Words>1434</Words>
  <Application>Microsoft Office PowerPoint</Application>
  <PresentationFormat>Widescreen</PresentationFormat>
  <Paragraphs>178</Paragraphs>
  <Slides>24</Slides>
  <Notes>10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DRQYER+DXNgoStd-20</vt:lpstr>
      <vt:lpstr>Haan YGodic 240</vt:lpstr>
      <vt:lpstr>나눔고딕</vt:lpstr>
      <vt:lpstr>맑은 고딕</vt:lpstr>
      <vt:lpstr>Arial</vt:lpstr>
      <vt:lpstr>Broadway</vt:lpstr>
      <vt:lpstr>Calibri</vt:lpstr>
      <vt:lpstr>Wingdings</vt:lpstr>
      <vt:lpstr>1_Office Theme</vt:lpstr>
      <vt:lpstr>     재외동포를 위한 한국어(영어권)   6-2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6-1 Unit 02</dc:title>
  <dc:creator>Grace Euna Ko</dc:creator>
  <cp:lastModifiedBy>Hyunkyu Yi</cp:lastModifiedBy>
  <cp:revision>402</cp:revision>
  <dcterms:created xsi:type="dcterms:W3CDTF">2020-04-18T22:55:50Z</dcterms:created>
  <dcterms:modified xsi:type="dcterms:W3CDTF">2020-06-30T22:45:16Z</dcterms:modified>
</cp:coreProperties>
</file>